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74" r:id="rId9"/>
    <p:sldId id="263" r:id="rId10"/>
    <p:sldId id="264" r:id="rId11"/>
    <p:sldId id="265" r:id="rId12"/>
    <p:sldId id="266" r:id="rId13"/>
    <p:sldId id="267" r:id="rId14"/>
    <p:sldId id="268" r:id="rId15"/>
    <p:sldId id="269" r:id="rId16"/>
    <p:sldId id="270" r:id="rId17"/>
    <p:sldId id="275" r:id="rId18"/>
    <p:sldId id="271" r:id="rId19"/>
    <p:sldId id="273" r:id="rId20"/>
  </p:sldIdLst>
  <p:sldSz cx="18288000" cy="10287000"/>
  <p:notesSz cx="6858000" cy="9144000"/>
  <p:embeddedFontLst>
    <p:embeddedFont>
      <p:font typeface="Anton" pitchFamily="2" charset="0"/>
      <p:regular r:id="rId21"/>
    </p:embeddedFont>
    <p:embeddedFont>
      <p:font typeface="Bebas Neue Bold" panose="020B0604020202020204" charset="0"/>
      <p:bold r:id="rId22"/>
    </p:embeddedFont>
    <p:embeddedFont>
      <p:font typeface="Calibri" panose="020F0502020204030204" pitchFamily="34" charset="0"/>
      <p:regular r:id="rId23"/>
      <p:bold r:id="rId24"/>
      <p:italic r:id="rId25"/>
      <p:boldItalic r:id="rId26"/>
    </p:embeddedFont>
    <p:embeddedFont>
      <p:font typeface="Poppins Medium" panose="00000600000000000000" pitchFamily="2" charset="0"/>
      <p:regular r:id="rId27"/>
      <p:italic r:id="rId28"/>
    </p:embeddedFont>
    <p:embeddedFont>
      <p:font typeface="Poppins Medium Italics"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1454"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25.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4.sv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13.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4.png"/><Relationship Id="rId7"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27.jpeg"/><Relationship Id="rId4" Type="http://schemas.openxmlformats.org/officeDocument/2006/relationships/image" Target="../media/image5.svg"/><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7.svg"/></Relationships>
</file>

<file path=ppt/slides/_rels/slide1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4.png"/><Relationship Id="rId7"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 Id="rId9"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4.png"/><Relationship Id="rId7"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 Id="rId9"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4.png"/><Relationship Id="rId7"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 Id="rId9"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2.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18.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6.svg"/><Relationship Id="rId4" Type="http://schemas.openxmlformats.org/officeDocument/2006/relationships/image" Target="../media/image5.svg"/><Relationship Id="rId9" Type="http://schemas.openxmlformats.org/officeDocument/2006/relationships/image" Target="../media/image15.png"/></Relationships>
</file>

<file path=ppt/slides/_rels/slide19.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5.sv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4.svg"/><Relationship Id="rId4" Type="http://schemas.openxmlformats.org/officeDocument/2006/relationships/image" Target="../media/image5.svg"/><Relationship Id="rId9"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6.svg"/><Relationship Id="rId4" Type="http://schemas.openxmlformats.org/officeDocument/2006/relationships/image" Target="../media/image5.svg"/><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4.png"/><Relationship Id="rId7"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5.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4.sv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13.pn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5.svg"/><Relationship Id="rId9" Type="http://schemas.openxmlformats.org/officeDocument/2006/relationships/image" Target="../media/image17.png"/><Relationship Id="rId14" Type="http://schemas.openxmlformats.org/officeDocument/2006/relationships/image" Target="../media/image16.svg"/></Relationships>
</file>

<file path=ppt/slides/_rels/slide6.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19.jpeg"/><Relationship Id="rId5" Type="http://schemas.openxmlformats.org/officeDocument/2006/relationships/image" Target="../media/image6.png"/><Relationship Id="rId10" Type="http://schemas.openxmlformats.org/officeDocument/2006/relationships/image" Target="../media/image14.svg"/><Relationship Id="rId4" Type="http://schemas.openxmlformats.org/officeDocument/2006/relationships/image" Target="../media/image5.sv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0.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4.png"/><Relationship Id="rId7" Type="http://schemas.openxmlformats.org/officeDocument/2006/relationships/image" Target="../media/image21.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sp>
      <p:grpSp>
        <p:nvGrpSpPr>
          <p:cNvPr id="3" name="Group 3"/>
          <p:cNvGrpSpPr/>
          <p:nvPr/>
        </p:nvGrpSpPr>
        <p:grpSpPr>
          <a:xfrm>
            <a:off x="0" y="3730205"/>
            <a:ext cx="20459700" cy="2826589"/>
            <a:chOff x="0" y="0"/>
            <a:chExt cx="4873068" cy="744451"/>
          </a:xfrm>
        </p:grpSpPr>
        <p:sp>
          <p:nvSpPr>
            <p:cNvPr id="4" name="Freeform 4"/>
            <p:cNvSpPr/>
            <p:nvPr/>
          </p:nvSpPr>
          <p:spPr>
            <a:xfrm>
              <a:off x="0" y="0"/>
              <a:ext cx="4873068" cy="744451"/>
            </a:xfrm>
            <a:custGeom>
              <a:avLst/>
              <a:gdLst/>
              <a:ahLst/>
              <a:cxnLst/>
              <a:rect l="l" t="t" r="r" b="b"/>
              <a:pathLst>
                <a:path w="4873068" h="744451">
                  <a:moveTo>
                    <a:pt x="0" y="0"/>
                  </a:moveTo>
                  <a:lnTo>
                    <a:pt x="4873068" y="0"/>
                  </a:lnTo>
                  <a:lnTo>
                    <a:pt x="4873068" y="744451"/>
                  </a:lnTo>
                  <a:lnTo>
                    <a:pt x="0" y="744451"/>
                  </a:lnTo>
                  <a:close/>
                </a:path>
              </a:pathLst>
            </a:custGeom>
            <a:gradFill rotWithShape="1">
              <a:gsLst>
                <a:gs pos="0">
                  <a:srgbClr val="000000">
                    <a:alpha val="41000"/>
                  </a:srgbClr>
                </a:gs>
                <a:gs pos="50000">
                  <a:srgbClr val="0F2949">
                    <a:alpha val="0"/>
                  </a:srgbClr>
                </a:gs>
                <a:gs pos="100000">
                  <a:srgbClr val="328DFF">
                    <a:alpha val="0"/>
                  </a:srgbClr>
                </a:gs>
              </a:gsLst>
              <a:lin ang="0"/>
            </a:gradFill>
          </p:spPr>
        </p:sp>
        <p:sp>
          <p:nvSpPr>
            <p:cNvPr id="5" name="TextBox 5"/>
            <p:cNvSpPr txBox="1"/>
            <p:nvPr/>
          </p:nvSpPr>
          <p:spPr>
            <a:xfrm>
              <a:off x="0" y="-38100"/>
              <a:ext cx="4873068" cy="782551"/>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2728716" y="4282629"/>
            <a:ext cx="1721742" cy="1721742"/>
          </a:xfrm>
          <a:custGeom>
            <a:avLst/>
            <a:gdLst/>
            <a:ahLst/>
            <a:cxnLst/>
            <a:rect l="l" t="t" r="r" b="b"/>
            <a:pathLst>
              <a:path w="1721742" h="1721742">
                <a:moveTo>
                  <a:pt x="0" y="0"/>
                </a:moveTo>
                <a:lnTo>
                  <a:pt x="1721742" y="0"/>
                </a:lnTo>
                <a:lnTo>
                  <a:pt x="1721742" y="1721742"/>
                </a:lnTo>
                <a:lnTo>
                  <a:pt x="0" y="17217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8968492" y="927273"/>
            <a:ext cx="361478" cy="361478"/>
          </a:xfrm>
          <a:custGeom>
            <a:avLst/>
            <a:gdLst/>
            <a:ahLst/>
            <a:cxnLst/>
            <a:rect l="l" t="t" r="r" b="b"/>
            <a:pathLst>
              <a:path w="361478" h="361478">
                <a:moveTo>
                  <a:pt x="0" y="0"/>
                </a:moveTo>
                <a:lnTo>
                  <a:pt x="361478" y="0"/>
                </a:lnTo>
                <a:lnTo>
                  <a:pt x="361478" y="361478"/>
                </a:lnTo>
                <a:lnTo>
                  <a:pt x="0" y="3614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028700" y="825047"/>
            <a:ext cx="637879" cy="151931"/>
          </a:xfrm>
          <a:custGeom>
            <a:avLst/>
            <a:gdLst/>
            <a:ahLst/>
            <a:cxnLst/>
            <a:rect l="l" t="t" r="r" b="b"/>
            <a:pathLst>
              <a:path w="637879" h="151931">
                <a:moveTo>
                  <a:pt x="0" y="0"/>
                </a:moveTo>
                <a:lnTo>
                  <a:pt x="637879" y="0"/>
                </a:lnTo>
                <a:lnTo>
                  <a:pt x="637879" y="151931"/>
                </a:lnTo>
                <a:lnTo>
                  <a:pt x="0" y="15193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16775865" y="901013"/>
            <a:ext cx="572565" cy="327924"/>
          </a:xfrm>
          <a:custGeom>
            <a:avLst/>
            <a:gdLst/>
            <a:ahLst/>
            <a:cxnLst/>
            <a:rect l="l" t="t" r="r" b="b"/>
            <a:pathLst>
              <a:path w="572565" h="327924">
                <a:moveTo>
                  <a:pt x="0" y="0"/>
                </a:moveTo>
                <a:lnTo>
                  <a:pt x="572565" y="0"/>
                </a:lnTo>
                <a:lnTo>
                  <a:pt x="572565" y="327923"/>
                </a:lnTo>
                <a:lnTo>
                  <a:pt x="0" y="32792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0" name="TextBox 10"/>
          <p:cNvSpPr txBox="1"/>
          <p:nvPr/>
        </p:nvSpPr>
        <p:spPr>
          <a:xfrm>
            <a:off x="21870326" y="-3086100"/>
            <a:ext cx="1980274" cy="274424"/>
          </a:xfrm>
          <a:prstGeom prst="rect">
            <a:avLst/>
          </a:prstGeom>
        </p:spPr>
        <p:txBody>
          <a:bodyPr lIns="0" tIns="0" rIns="0" bIns="0" rtlCol="0" anchor="t">
            <a:spAutoFit/>
          </a:bodyPr>
          <a:lstStyle/>
          <a:p>
            <a:pPr algn="l">
              <a:lnSpc>
                <a:spcPts val="2199"/>
              </a:lnSpc>
              <a:spcBef>
                <a:spcPct val="0"/>
              </a:spcBef>
            </a:pPr>
            <a:r>
              <a:rPr lang="en-US" sz="1570" b="1" dirty="0" err="1">
                <a:solidFill>
                  <a:srgbClr val="FFFFFF"/>
                </a:solidFill>
                <a:latin typeface="Poppins Medium"/>
                <a:ea typeface="Poppins Medium"/>
                <a:cs typeface="Poppins Medium"/>
                <a:sym typeface="Poppins Medium"/>
              </a:rPr>
              <a:t>Thynk</a:t>
            </a:r>
            <a:r>
              <a:rPr lang="en-US" sz="1570" b="1" dirty="0">
                <a:solidFill>
                  <a:srgbClr val="FFFFFF"/>
                </a:solidFill>
                <a:latin typeface="Poppins Medium"/>
                <a:ea typeface="Poppins Medium"/>
                <a:cs typeface="Poppins Medium"/>
                <a:sym typeface="Poppins Medium"/>
              </a:rPr>
              <a:t> Unlimited</a:t>
            </a:r>
          </a:p>
        </p:txBody>
      </p:sp>
      <p:sp>
        <p:nvSpPr>
          <p:cNvPr id="11" name="TextBox 11"/>
          <p:cNvSpPr txBox="1"/>
          <p:nvPr/>
        </p:nvSpPr>
        <p:spPr>
          <a:xfrm>
            <a:off x="6172200" y="4282629"/>
            <a:ext cx="12404889" cy="3925035"/>
          </a:xfrm>
          <a:prstGeom prst="rect">
            <a:avLst/>
          </a:prstGeom>
        </p:spPr>
        <p:txBody>
          <a:bodyPr lIns="0" tIns="0" rIns="0" bIns="0" rtlCol="0" anchor="t">
            <a:spAutoFit/>
          </a:bodyPr>
          <a:lstStyle/>
          <a:p>
            <a:pPr algn="l">
              <a:lnSpc>
                <a:spcPts val="15819"/>
              </a:lnSpc>
            </a:pPr>
            <a:r>
              <a:rPr lang="en-US" sz="11299" dirty="0">
                <a:solidFill>
                  <a:srgbClr val="FFFFFF"/>
                </a:solidFill>
                <a:latin typeface="Anton"/>
                <a:ea typeface="Anton"/>
                <a:cs typeface="Anton"/>
                <a:sym typeface="Anton"/>
              </a:rPr>
              <a:t>AI_BUGHUNTER</a:t>
            </a:r>
          </a:p>
          <a:p>
            <a:pPr algn="l">
              <a:lnSpc>
                <a:spcPts val="15819"/>
              </a:lnSpc>
              <a:spcBef>
                <a:spcPct val="0"/>
              </a:spcBef>
            </a:pPr>
            <a:endParaRPr lang="en-US" sz="11299" dirty="0">
              <a:solidFill>
                <a:srgbClr val="FFFFFF"/>
              </a:solidFill>
              <a:latin typeface="Anton"/>
              <a:ea typeface="Anton"/>
              <a:cs typeface="Anton"/>
              <a:sym typeface="Anton"/>
            </a:endParaRPr>
          </a:p>
        </p:txBody>
      </p:sp>
      <p:sp>
        <p:nvSpPr>
          <p:cNvPr id="12" name="Freeform 12"/>
          <p:cNvSpPr/>
          <p:nvPr/>
        </p:nvSpPr>
        <p:spPr>
          <a:xfrm>
            <a:off x="22631400" y="2247900"/>
            <a:ext cx="5770747" cy="526419"/>
          </a:xfrm>
          <a:custGeom>
            <a:avLst/>
            <a:gdLst/>
            <a:ahLst/>
            <a:cxnLst/>
            <a:rect l="l" t="t" r="r" b="b"/>
            <a:pathLst>
              <a:path w="5770747" h="526419">
                <a:moveTo>
                  <a:pt x="0" y="0"/>
                </a:moveTo>
                <a:lnTo>
                  <a:pt x="5770748" y="0"/>
                </a:lnTo>
                <a:lnTo>
                  <a:pt x="5770748" y="526420"/>
                </a:lnTo>
                <a:lnTo>
                  <a:pt x="0" y="52642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 name="TextBox 13"/>
          <p:cNvSpPr txBox="1"/>
          <p:nvPr/>
        </p:nvSpPr>
        <p:spPr>
          <a:xfrm>
            <a:off x="23850600" y="4282629"/>
            <a:ext cx="3731498" cy="342265"/>
          </a:xfrm>
          <a:prstGeom prst="rect">
            <a:avLst/>
          </a:prstGeom>
        </p:spPr>
        <p:txBody>
          <a:bodyPr lIns="0" tIns="0" rIns="0" bIns="0" rtlCol="0" anchor="t">
            <a:spAutoFit/>
          </a:bodyPr>
          <a:lstStyle/>
          <a:p>
            <a:pPr algn="ctr">
              <a:lnSpc>
                <a:spcPts val="2659"/>
              </a:lnSpc>
              <a:spcBef>
                <a:spcPct val="0"/>
              </a:spcBef>
            </a:pPr>
            <a:r>
              <a:rPr lang="en-US" sz="1899" b="1" dirty="0">
                <a:solidFill>
                  <a:srgbClr val="FFFFFF"/>
                </a:solidFill>
                <a:latin typeface="Poppins Medium"/>
                <a:ea typeface="Poppins Medium"/>
                <a:cs typeface="Poppins Medium"/>
                <a:sym typeface="Poppins Medium"/>
              </a:rPr>
              <a:t>www.reallygreatsite.com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6392" y="0"/>
            <a:ext cx="18562992"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sp>
      <p:sp>
        <p:nvSpPr>
          <p:cNvPr id="3" name="Freeform 3"/>
          <p:cNvSpPr/>
          <p:nvPr/>
        </p:nvSpPr>
        <p:spPr>
          <a:xfrm>
            <a:off x="9097608" y="720273"/>
            <a:ext cx="361478" cy="361478"/>
          </a:xfrm>
          <a:custGeom>
            <a:avLst/>
            <a:gdLst/>
            <a:ahLst/>
            <a:cxnLst/>
            <a:rect l="l" t="t" r="r" b="b"/>
            <a:pathLst>
              <a:path w="361478" h="361478">
                <a:moveTo>
                  <a:pt x="0" y="0"/>
                </a:moveTo>
                <a:lnTo>
                  <a:pt x="361478" y="0"/>
                </a:lnTo>
                <a:lnTo>
                  <a:pt x="361478" y="361478"/>
                </a:lnTo>
                <a:lnTo>
                  <a:pt x="0" y="3614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28700" y="825047"/>
            <a:ext cx="637879" cy="151931"/>
          </a:xfrm>
          <a:custGeom>
            <a:avLst/>
            <a:gdLst/>
            <a:ahLst/>
            <a:cxnLst/>
            <a:rect l="l" t="t" r="r" b="b"/>
            <a:pathLst>
              <a:path w="637879" h="151931">
                <a:moveTo>
                  <a:pt x="0" y="0"/>
                </a:moveTo>
                <a:lnTo>
                  <a:pt x="637879" y="0"/>
                </a:lnTo>
                <a:lnTo>
                  <a:pt x="637879" y="151931"/>
                </a:lnTo>
                <a:lnTo>
                  <a:pt x="0" y="1519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6775865" y="901013"/>
            <a:ext cx="572565" cy="327924"/>
          </a:xfrm>
          <a:custGeom>
            <a:avLst/>
            <a:gdLst/>
            <a:ahLst/>
            <a:cxnLst/>
            <a:rect l="l" t="t" r="r" b="b"/>
            <a:pathLst>
              <a:path w="572565" h="327924">
                <a:moveTo>
                  <a:pt x="0" y="0"/>
                </a:moveTo>
                <a:lnTo>
                  <a:pt x="572565" y="0"/>
                </a:lnTo>
                <a:lnTo>
                  <a:pt x="572565" y="327923"/>
                </a:lnTo>
                <a:lnTo>
                  <a:pt x="0" y="3279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9288615" y="4572367"/>
            <a:ext cx="5770747" cy="526419"/>
          </a:xfrm>
          <a:custGeom>
            <a:avLst/>
            <a:gdLst/>
            <a:ahLst/>
            <a:cxnLst/>
            <a:rect l="l" t="t" r="r" b="b"/>
            <a:pathLst>
              <a:path w="5770747" h="526419">
                <a:moveTo>
                  <a:pt x="0" y="0"/>
                </a:moveTo>
                <a:lnTo>
                  <a:pt x="5770748" y="0"/>
                </a:lnTo>
                <a:lnTo>
                  <a:pt x="5770748" y="526420"/>
                </a:lnTo>
                <a:lnTo>
                  <a:pt x="0" y="52642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7" name="Group 7"/>
          <p:cNvGrpSpPr/>
          <p:nvPr/>
        </p:nvGrpSpPr>
        <p:grpSpPr>
          <a:xfrm>
            <a:off x="605460" y="9029768"/>
            <a:ext cx="742179" cy="742179"/>
            <a:chOff x="0" y="0"/>
            <a:chExt cx="195471" cy="195471"/>
          </a:xfrm>
        </p:grpSpPr>
        <p:sp>
          <p:nvSpPr>
            <p:cNvPr id="8" name="Freeform 8"/>
            <p:cNvSpPr/>
            <p:nvPr/>
          </p:nvSpPr>
          <p:spPr>
            <a:xfrm>
              <a:off x="0" y="0"/>
              <a:ext cx="195471" cy="195471"/>
            </a:xfrm>
            <a:custGeom>
              <a:avLst/>
              <a:gdLst/>
              <a:ahLst/>
              <a:cxnLst/>
              <a:rect l="l" t="t" r="r" b="b"/>
              <a:pathLst>
                <a:path w="195471" h="195471">
                  <a:moveTo>
                    <a:pt x="0" y="0"/>
                  </a:moveTo>
                  <a:lnTo>
                    <a:pt x="195471" y="0"/>
                  </a:lnTo>
                  <a:lnTo>
                    <a:pt x="195471" y="195471"/>
                  </a:lnTo>
                  <a:lnTo>
                    <a:pt x="0" y="195471"/>
                  </a:lnTo>
                  <a:close/>
                </a:path>
              </a:pathLst>
            </a:custGeom>
            <a:gradFill rotWithShape="1">
              <a:gsLst>
                <a:gs pos="0">
                  <a:srgbClr val="006CCD">
                    <a:alpha val="100000"/>
                  </a:srgbClr>
                </a:gs>
                <a:gs pos="100000">
                  <a:srgbClr val="050024">
                    <a:alpha val="0"/>
                  </a:srgbClr>
                </a:gs>
              </a:gsLst>
              <a:lin ang="0"/>
            </a:gradFill>
          </p:spPr>
        </p:sp>
        <p:sp>
          <p:nvSpPr>
            <p:cNvPr id="9" name="TextBox 9"/>
            <p:cNvSpPr txBox="1"/>
            <p:nvPr/>
          </p:nvSpPr>
          <p:spPr>
            <a:xfrm>
              <a:off x="0" y="-38100"/>
              <a:ext cx="195471" cy="233571"/>
            </a:xfrm>
            <a:prstGeom prst="rect">
              <a:avLst/>
            </a:prstGeom>
          </p:spPr>
          <p:txBody>
            <a:bodyPr lIns="50800" tIns="50800" rIns="50800" bIns="50800" rtlCol="0" anchor="ctr"/>
            <a:lstStyle/>
            <a:p>
              <a:pPr algn="ctr">
                <a:lnSpc>
                  <a:spcPts val="2199"/>
                </a:lnSpc>
              </a:pPr>
              <a:endParaRPr/>
            </a:p>
          </p:txBody>
        </p:sp>
      </p:grpSp>
      <p:sp>
        <p:nvSpPr>
          <p:cNvPr id="10" name="Freeform 10"/>
          <p:cNvSpPr/>
          <p:nvPr/>
        </p:nvSpPr>
        <p:spPr>
          <a:xfrm rot="16200000">
            <a:off x="574290" y="6424206"/>
            <a:ext cx="3491551" cy="2475827"/>
          </a:xfrm>
          <a:custGeom>
            <a:avLst/>
            <a:gdLst/>
            <a:ahLst/>
            <a:cxnLst/>
            <a:rect l="l" t="t" r="r" b="b"/>
            <a:pathLst>
              <a:path w="3491551" h="2475827">
                <a:moveTo>
                  <a:pt x="0" y="0"/>
                </a:moveTo>
                <a:lnTo>
                  <a:pt x="3491551" y="0"/>
                </a:lnTo>
                <a:lnTo>
                  <a:pt x="3491551" y="2475827"/>
                </a:lnTo>
                <a:lnTo>
                  <a:pt x="0" y="247582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1" name="Freeform 11"/>
          <p:cNvSpPr/>
          <p:nvPr/>
        </p:nvSpPr>
        <p:spPr>
          <a:xfrm flipH="1">
            <a:off x="13809906" y="1624134"/>
            <a:ext cx="3491551" cy="2475827"/>
          </a:xfrm>
          <a:custGeom>
            <a:avLst/>
            <a:gdLst/>
            <a:ahLst/>
            <a:cxnLst/>
            <a:rect l="l" t="t" r="r" b="b"/>
            <a:pathLst>
              <a:path w="3491551" h="2475827">
                <a:moveTo>
                  <a:pt x="3491550" y="0"/>
                </a:moveTo>
                <a:lnTo>
                  <a:pt x="0" y="0"/>
                </a:lnTo>
                <a:lnTo>
                  <a:pt x="0" y="2475827"/>
                </a:lnTo>
                <a:lnTo>
                  <a:pt x="3491550" y="2475827"/>
                </a:lnTo>
                <a:lnTo>
                  <a:pt x="349155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2" name="Freeform 12"/>
          <p:cNvSpPr/>
          <p:nvPr/>
        </p:nvSpPr>
        <p:spPr>
          <a:xfrm>
            <a:off x="2293468" y="1875316"/>
            <a:ext cx="14218679" cy="6796342"/>
          </a:xfrm>
          <a:custGeom>
            <a:avLst/>
            <a:gdLst/>
            <a:ahLst/>
            <a:cxnLst/>
            <a:rect l="l" t="t" r="r" b="b"/>
            <a:pathLst>
              <a:path w="14218679" h="6796342">
                <a:moveTo>
                  <a:pt x="0" y="0"/>
                </a:moveTo>
                <a:lnTo>
                  <a:pt x="14218679" y="0"/>
                </a:lnTo>
                <a:lnTo>
                  <a:pt x="14218679" y="6796342"/>
                </a:lnTo>
                <a:lnTo>
                  <a:pt x="0" y="6796342"/>
                </a:lnTo>
                <a:lnTo>
                  <a:pt x="0" y="0"/>
                </a:lnTo>
                <a:close/>
              </a:path>
            </a:pathLst>
          </a:custGeom>
          <a:blipFill>
            <a:blip r:embed="rId13"/>
            <a:stretch>
              <a:fillRect t="-3871" b="-3871"/>
            </a:stretch>
          </a:blipFill>
        </p:spPr>
      </p:sp>
      <p:sp>
        <p:nvSpPr>
          <p:cNvPr id="13" name="TextBox 13"/>
          <p:cNvSpPr txBox="1"/>
          <p:nvPr/>
        </p:nvSpPr>
        <p:spPr>
          <a:xfrm>
            <a:off x="8518616" y="-647700"/>
            <a:ext cx="1768384" cy="267958"/>
          </a:xfrm>
          <a:prstGeom prst="rect">
            <a:avLst/>
          </a:prstGeom>
        </p:spPr>
        <p:txBody>
          <a:bodyPr wrap="square" lIns="0" tIns="0" rIns="0" bIns="0" rtlCol="0" anchor="t">
            <a:spAutoFit/>
          </a:bodyPr>
          <a:lstStyle/>
          <a:p>
            <a:pPr algn="l">
              <a:lnSpc>
                <a:spcPts val="2199"/>
              </a:lnSpc>
              <a:spcBef>
                <a:spcPct val="0"/>
              </a:spcBef>
            </a:pPr>
            <a:r>
              <a:rPr lang="en-US" sz="1570" b="1" dirty="0" err="1">
                <a:solidFill>
                  <a:srgbClr val="FFFFFF"/>
                </a:solidFill>
                <a:latin typeface="Poppins Medium"/>
                <a:ea typeface="Poppins Medium"/>
                <a:cs typeface="Poppins Medium"/>
                <a:sym typeface="Poppins Medium"/>
              </a:rPr>
              <a:t>Thynk</a:t>
            </a:r>
            <a:r>
              <a:rPr lang="en-US" sz="1570" b="1" dirty="0">
                <a:solidFill>
                  <a:srgbClr val="FFFFFF"/>
                </a:solidFill>
                <a:latin typeface="Poppins Medium"/>
                <a:ea typeface="Poppins Medium"/>
                <a:cs typeface="Poppins Medium"/>
                <a:sym typeface="Poppins Medium"/>
              </a:rPr>
              <a:t> Unlimited</a:t>
            </a:r>
          </a:p>
        </p:txBody>
      </p:sp>
      <p:sp>
        <p:nvSpPr>
          <p:cNvPr id="14" name="TextBox 14"/>
          <p:cNvSpPr txBox="1"/>
          <p:nvPr/>
        </p:nvSpPr>
        <p:spPr>
          <a:xfrm>
            <a:off x="7412598" y="-1562568"/>
            <a:ext cx="9933674" cy="327847"/>
          </a:xfrm>
          <a:prstGeom prst="rect">
            <a:avLst/>
          </a:prstGeom>
        </p:spPr>
        <p:txBody>
          <a:bodyPr wrap="square" lIns="0" tIns="0" rIns="0" bIns="0" rtlCol="0" anchor="t">
            <a:spAutoFit/>
          </a:bodyPr>
          <a:lstStyle/>
          <a:p>
            <a:pPr algn="ctr">
              <a:lnSpc>
                <a:spcPts val="2659"/>
              </a:lnSpc>
              <a:spcBef>
                <a:spcPct val="0"/>
              </a:spcBef>
            </a:pPr>
            <a:r>
              <a:rPr lang="en-US" sz="1899" b="1" dirty="0">
                <a:solidFill>
                  <a:srgbClr val="FFFFFF"/>
                </a:solidFill>
                <a:latin typeface="Poppins Medium"/>
                <a:ea typeface="Poppins Medium"/>
                <a:cs typeface="Poppins Medium"/>
                <a:sym typeface="Poppins Medium"/>
              </a:rPr>
              <a:t>www.reallygreatsite.com</a:t>
            </a:r>
          </a:p>
        </p:txBody>
      </p:sp>
      <p:sp>
        <p:nvSpPr>
          <p:cNvPr id="15" name="TextBox 15"/>
          <p:cNvSpPr txBox="1"/>
          <p:nvPr/>
        </p:nvSpPr>
        <p:spPr>
          <a:xfrm>
            <a:off x="941728" y="9182100"/>
            <a:ext cx="724851" cy="425309"/>
          </a:xfrm>
          <a:prstGeom prst="rect">
            <a:avLst/>
          </a:prstGeom>
        </p:spPr>
        <p:txBody>
          <a:bodyPr lIns="0" tIns="0" rIns="0" bIns="0" rtlCol="0" anchor="t">
            <a:spAutoFit/>
          </a:bodyPr>
          <a:lstStyle/>
          <a:p>
            <a:pPr algn="l">
              <a:lnSpc>
                <a:spcPts val="3459"/>
              </a:lnSpc>
              <a:spcBef>
                <a:spcPct val="0"/>
              </a:spcBef>
            </a:pPr>
            <a:r>
              <a:rPr lang="en-US" sz="2470" b="1" dirty="0">
                <a:solidFill>
                  <a:srgbClr val="FFFFFF"/>
                </a:solidFill>
                <a:latin typeface="Poppins Medium"/>
                <a:ea typeface="Poppins Medium"/>
                <a:cs typeface="Poppins Medium"/>
                <a:sym typeface="Poppins Medium"/>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sp>
      <p:sp>
        <p:nvSpPr>
          <p:cNvPr id="3" name="Freeform 3"/>
          <p:cNvSpPr/>
          <p:nvPr/>
        </p:nvSpPr>
        <p:spPr>
          <a:xfrm>
            <a:off x="8963261" y="775588"/>
            <a:ext cx="361478" cy="361478"/>
          </a:xfrm>
          <a:custGeom>
            <a:avLst/>
            <a:gdLst/>
            <a:ahLst/>
            <a:cxnLst/>
            <a:rect l="l" t="t" r="r" b="b"/>
            <a:pathLst>
              <a:path w="361478" h="361478">
                <a:moveTo>
                  <a:pt x="0" y="0"/>
                </a:moveTo>
                <a:lnTo>
                  <a:pt x="361478" y="0"/>
                </a:lnTo>
                <a:lnTo>
                  <a:pt x="361478" y="361478"/>
                </a:lnTo>
                <a:lnTo>
                  <a:pt x="0" y="3614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28700" y="825047"/>
            <a:ext cx="637879" cy="151931"/>
          </a:xfrm>
          <a:custGeom>
            <a:avLst/>
            <a:gdLst/>
            <a:ahLst/>
            <a:cxnLst/>
            <a:rect l="l" t="t" r="r" b="b"/>
            <a:pathLst>
              <a:path w="637879" h="151931">
                <a:moveTo>
                  <a:pt x="0" y="0"/>
                </a:moveTo>
                <a:lnTo>
                  <a:pt x="637879" y="0"/>
                </a:lnTo>
                <a:lnTo>
                  <a:pt x="637879" y="151931"/>
                </a:lnTo>
                <a:lnTo>
                  <a:pt x="0" y="1519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605460" y="9029768"/>
            <a:ext cx="742179" cy="742179"/>
            <a:chOff x="0" y="0"/>
            <a:chExt cx="195471" cy="195471"/>
          </a:xfrm>
        </p:grpSpPr>
        <p:sp>
          <p:nvSpPr>
            <p:cNvPr id="6" name="Freeform 6"/>
            <p:cNvSpPr/>
            <p:nvPr/>
          </p:nvSpPr>
          <p:spPr>
            <a:xfrm>
              <a:off x="0" y="0"/>
              <a:ext cx="195471" cy="195471"/>
            </a:xfrm>
            <a:custGeom>
              <a:avLst/>
              <a:gdLst/>
              <a:ahLst/>
              <a:cxnLst/>
              <a:rect l="l" t="t" r="r" b="b"/>
              <a:pathLst>
                <a:path w="195471" h="195471">
                  <a:moveTo>
                    <a:pt x="0" y="0"/>
                  </a:moveTo>
                  <a:lnTo>
                    <a:pt x="195471" y="0"/>
                  </a:lnTo>
                  <a:lnTo>
                    <a:pt x="195471" y="195471"/>
                  </a:lnTo>
                  <a:lnTo>
                    <a:pt x="0" y="195471"/>
                  </a:lnTo>
                  <a:close/>
                </a:path>
              </a:pathLst>
            </a:custGeom>
            <a:gradFill rotWithShape="1">
              <a:gsLst>
                <a:gs pos="0">
                  <a:srgbClr val="006CCD">
                    <a:alpha val="100000"/>
                  </a:srgbClr>
                </a:gs>
                <a:gs pos="100000">
                  <a:srgbClr val="050024">
                    <a:alpha val="0"/>
                  </a:srgbClr>
                </a:gs>
              </a:gsLst>
              <a:lin ang="0"/>
            </a:gradFill>
          </p:spPr>
        </p:sp>
        <p:sp>
          <p:nvSpPr>
            <p:cNvPr id="7" name="TextBox 7"/>
            <p:cNvSpPr txBox="1"/>
            <p:nvPr/>
          </p:nvSpPr>
          <p:spPr>
            <a:xfrm>
              <a:off x="0" y="-38100"/>
              <a:ext cx="195471" cy="233571"/>
            </a:xfrm>
            <a:prstGeom prst="rect">
              <a:avLst/>
            </a:prstGeom>
          </p:spPr>
          <p:txBody>
            <a:bodyPr lIns="50800" tIns="50800" rIns="50800" bIns="50800" rtlCol="0" anchor="ctr"/>
            <a:lstStyle/>
            <a:p>
              <a:pPr algn="ctr">
                <a:lnSpc>
                  <a:spcPts val="2199"/>
                </a:lnSpc>
              </a:pPr>
              <a:endParaRPr/>
            </a:p>
          </p:txBody>
        </p:sp>
      </p:grpSp>
      <p:sp>
        <p:nvSpPr>
          <p:cNvPr id="8" name="Freeform 8"/>
          <p:cNvSpPr/>
          <p:nvPr/>
        </p:nvSpPr>
        <p:spPr>
          <a:xfrm>
            <a:off x="-942217" y="2182035"/>
            <a:ext cx="3941834" cy="2795119"/>
          </a:xfrm>
          <a:custGeom>
            <a:avLst/>
            <a:gdLst/>
            <a:ahLst/>
            <a:cxnLst/>
            <a:rect l="l" t="t" r="r" b="b"/>
            <a:pathLst>
              <a:path w="3941834" h="2795119">
                <a:moveTo>
                  <a:pt x="0" y="0"/>
                </a:moveTo>
                <a:lnTo>
                  <a:pt x="3941835" y="0"/>
                </a:lnTo>
                <a:lnTo>
                  <a:pt x="3941835" y="2795119"/>
                </a:lnTo>
                <a:lnTo>
                  <a:pt x="0" y="27951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flipH="1">
            <a:off x="15544247" y="2264030"/>
            <a:ext cx="3941834" cy="2795119"/>
          </a:xfrm>
          <a:custGeom>
            <a:avLst/>
            <a:gdLst/>
            <a:ahLst/>
            <a:cxnLst/>
            <a:rect l="l" t="t" r="r" b="b"/>
            <a:pathLst>
              <a:path w="3941834" h="2795119">
                <a:moveTo>
                  <a:pt x="3941834" y="0"/>
                </a:moveTo>
                <a:lnTo>
                  <a:pt x="0" y="0"/>
                </a:lnTo>
                <a:lnTo>
                  <a:pt x="0" y="2795119"/>
                </a:lnTo>
                <a:lnTo>
                  <a:pt x="3941834" y="2795119"/>
                </a:lnTo>
                <a:lnTo>
                  <a:pt x="3941834"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3505200" y="10848020"/>
            <a:ext cx="15840739" cy="8027894"/>
          </a:xfrm>
          <a:custGeom>
            <a:avLst/>
            <a:gdLst/>
            <a:ahLst/>
            <a:cxnLst/>
            <a:rect l="l" t="t" r="r" b="b"/>
            <a:pathLst>
              <a:path w="15131524" h="7407327">
                <a:moveTo>
                  <a:pt x="0" y="0"/>
                </a:moveTo>
                <a:lnTo>
                  <a:pt x="15131523" y="0"/>
                </a:lnTo>
                <a:lnTo>
                  <a:pt x="15131523" y="7407328"/>
                </a:lnTo>
                <a:lnTo>
                  <a:pt x="0" y="7407328"/>
                </a:lnTo>
                <a:lnTo>
                  <a:pt x="0" y="0"/>
                </a:lnTo>
                <a:close/>
              </a:path>
            </a:pathLst>
          </a:custGeom>
          <a:blipFill>
            <a:blip r:embed="rId9"/>
            <a:stretch>
              <a:fillRect t="-2729" b="-2729"/>
            </a:stretch>
          </a:blipFill>
        </p:spPr>
      </p:sp>
      <p:sp>
        <p:nvSpPr>
          <p:cNvPr id="11" name="TextBox 11"/>
          <p:cNvSpPr txBox="1"/>
          <p:nvPr/>
        </p:nvSpPr>
        <p:spPr>
          <a:xfrm>
            <a:off x="8518616" y="-1485900"/>
            <a:ext cx="2530384" cy="267958"/>
          </a:xfrm>
          <a:prstGeom prst="rect">
            <a:avLst/>
          </a:prstGeom>
        </p:spPr>
        <p:txBody>
          <a:bodyPr wrap="square" lIns="0" tIns="0" rIns="0" bIns="0" rtlCol="0" anchor="t">
            <a:spAutoFit/>
          </a:bodyPr>
          <a:lstStyle/>
          <a:p>
            <a:pPr algn="l">
              <a:lnSpc>
                <a:spcPts val="2199"/>
              </a:lnSpc>
              <a:spcBef>
                <a:spcPct val="0"/>
              </a:spcBef>
            </a:pPr>
            <a:r>
              <a:rPr lang="en-US" sz="1570" b="1" dirty="0" err="1">
                <a:solidFill>
                  <a:srgbClr val="FFFFFF"/>
                </a:solidFill>
                <a:latin typeface="Poppins Medium"/>
                <a:ea typeface="Poppins Medium"/>
                <a:cs typeface="Poppins Medium"/>
                <a:sym typeface="Poppins Medium"/>
              </a:rPr>
              <a:t>Thynk</a:t>
            </a:r>
            <a:r>
              <a:rPr lang="en-US" sz="1570" b="1" dirty="0">
                <a:solidFill>
                  <a:srgbClr val="FFFFFF"/>
                </a:solidFill>
                <a:latin typeface="Poppins Medium"/>
                <a:ea typeface="Poppins Medium"/>
                <a:cs typeface="Poppins Medium"/>
                <a:sym typeface="Poppins Medium"/>
              </a:rPr>
              <a:t> Unlimited</a:t>
            </a:r>
          </a:p>
        </p:txBody>
      </p:sp>
      <p:sp>
        <p:nvSpPr>
          <p:cNvPr id="12" name="TextBox 12"/>
          <p:cNvSpPr txBox="1"/>
          <p:nvPr/>
        </p:nvSpPr>
        <p:spPr>
          <a:xfrm>
            <a:off x="941728" y="9182100"/>
            <a:ext cx="724851" cy="425309"/>
          </a:xfrm>
          <a:prstGeom prst="rect">
            <a:avLst/>
          </a:prstGeom>
        </p:spPr>
        <p:txBody>
          <a:bodyPr lIns="0" tIns="0" rIns="0" bIns="0" rtlCol="0" anchor="t">
            <a:spAutoFit/>
          </a:bodyPr>
          <a:lstStyle/>
          <a:p>
            <a:pPr algn="l">
              <a:lnSpc>
                <a:spcPts val="3459"/>
              </a:lnSpc>
              <a:spcBef>
                <a:spcPct val="0"/>
              </a:spcBef>
            </a:pPr>
            <a:r>
              <a:rPr lang="en-US" sz="2470" b="1" dirty="0">
                <a:solidFill>
                  <a:srgbClr val="FFFFFF"/>
                </a:solidFill>
                <a:latin typeface="Poppins Medium"/>
                <a:ea typeface="Poppins Medium"/>
                <a:cs typeface="Poppins Medium"/>
                <a:sym typeface="Poppins Medium"/>
              </a:rPr>
              <a:t>11</a:t>
            </a:r>
          </a:p>
        </p:txBody>
      </p:sp>
      <p:sp>
        <p:nvSpPr>
          <p:cNvPr id="19" name="Title 1">
            <a:extLst>
              <a:ext uri="{FF2B5EF4-FFF2-40B4-BE49-F238E27FC236}">
                <a16:creationId xmlns:a16="http://schemas.microsoft.com/office/drawing/2014/main" id="{E6F35785-4F90-8173-B694-C8E854FC9A39}"/>
              </a:ext>
            </a:extLst>
          </p:cNvPr>
          <p:cNvSpPr txBox="1">
            <a:spLocks/>
          </p:cNvSpPr>
          <p:nvPr/>
        </p:nvSpPr>
        <p:spPr>
          <a:xfrm>
            <a:off x="-1371600" y="0"/>
            <a:ext cx="21183600" cy="26289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solidFill>
                <a:schemeClr val="bg1"/>
              </a:solidFill>
            </a:endParaRPr>
          </a:p>
          <a:p>
            <a:endParaRPr lang="en-US" dirty="0">
              <a:solidFill>
                <a:schemeClr val="bg1"/>
              </a:solidFill>
            </a:endParaRPr>
          </a:p>
          <a:p>
            <a:r>
              <a:rPr lang="en-US" u="sng" dirty="0">
                <a:solidFill>
                  <a:schemeClr val="bg1"/>
                </a:solidFill>
              </a:rPr>
              <a:t>Features</a:t>
            </a:r>
            <a:r>
              <a:rPr lang="en-US" dirty="0">
                <a:solidFill>
                  <a:schemeClr val="bg1"/>
                </a:solidFill>
              </a:rPr>
              <a:t>  </a:t>
            </a:r>
          </a:p>
        </p:txBody>
      </p:sp>
      <p:sp>
        <p:nvSpPr>
          <p:cNvPr id="20" name="Content Placeholder 2">
            <a:extLst>
              <a:ext uri="{FF2B5EF4-FFF2-40B4-BE49-F238E27FC236}">
                <a16:creationId xmlns:a16="http://schemas.microsoft.com/office/drawing/2014/main" id="{265C7F7F-4182-7A6C-2827-492DAFFAD30A}"/>
              </a:ext>
            </a:extLst>
          </p:cNvPr>
          <p:cNvSpPr txBox="1">
            <a:spLocks/>
          </p:cNvSpPr>
          <p:nvPr/>
        </p:nvSpPr>
        <p:spPr>
          <a:xfrm>
            <a:off x="1551304" y="2265904"/>
            <a:ext cx="10412096" cy="4151247"/>
          </a:xfrm>
          <a:prstGeom prst="rect">
            <a:avLst/>
          </a:prstGeom>
        </p:spPr>
        <p:txBody>
          <a:bodyPr>
            <a:normAutofit fontScale="7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solidFill>
                <a:schemeClr val="bg1"/>
              </a:solidFill>
            </a:endParaRPr>
          </a:p>
          <a:p>
            <a:pPr marL="0" indent="0">
              <a:buFont typeface="Arial" pitchFamily="34" charset="0"/>
              <a:buNone/>
            </a:pPr>
            <a:r>
              <a:rPr lang="en-US" dirty="0">
                <a:solidFill>
                  <a:schemeClr val="bg1"/>
                </a:solidFill>
              </a:rPr>
              <a:t>Categorical:</a:t>
            </a:r>
          </a:p>
          <a:p>
            <a:pPr marL="0" indent="0">
              <a:buFont typeface="Arial" pitchFamily="34" charset="0"/>
              <a:buNone/>
            </a:pPr>
            <a:r>
              <a:rPr lang="en-US" dirty="0">
                <a:solidFill>
                  <a:schemeClr val="bg1"/>
                </a:solidFill>
              </a:rPr>
              <a:t>CVE ID, CWE ID (Protocols)</a:t>
            </a:r>
          </a:p>
          <a:p>
            <a:pPr marL="0" indent="0">
              <a:buFont typeface="Arial" pitchFamily="34" charset="0"/>
              <a:buNone/>
            </a:pPr>
            <a:endParaRPr lang="en-US" dirty="0">
              <a:solidFill>
                <a:schemeClr val="bg1"/>
              </a:solidFill>
            </a:endParaRPr>
          </a:p>
          <a:p>
            <a:pPr marL="0" indent="0">
              <a:buFont typeface="Arial" pitchFamily="34" charset="0"/>
              <a:buNone/>
            </a:pPr>
            <a:r>
              <a:rPr lang="en-US" dirty="0">
                <a:solidFill>
                  <a:schemeClr val="bg1"/>
                </a:solidFill>
              </a:rPr>
              <a:t>Access Gained, Attack Origin</a:t>
            </a:r>
          </a:p>
          <a:p>
            <a:pPr marL="0" indent="0">
              <a:buFont typeface="Arial" pitchFamily="34" charset="0"/>
              <a:buNone/>
            </a:pPr>
            <a:endParaRPr lang="en-US" dirty="0">
              <a:solidFill>
                <a:schemeClr val="bg1"/>
              </a:solidFill>
            </a:endParaRPr>
          </a:p>
          <a:p>
            <a:pPr marL="0" indent="0">
              <a:buFont typeface="Arial" pitchFamily="34" charset="0"/>
              <a:buNone/>
            </a:pPr>
            <a:r>
              <a:rPr lang="en-US" dirty="0">
                <a:solidFill>
                  <a:schemeClr val="bg1"/>
                </a:solidFill>
              </a:rPr>
              <a:t>Authentication Required (Remote/Local)</a:t>
            </a:r>
          </a:p>
          <a:p>
            <a:pPr marL="0" indent="0">
              <a:buFont typeface="Arial" pitchFamily="34" charset="0"/>
              <a:buNone/>
            </a:pPr>
            <a:endParaRPr lang="en-US" dirty="0">
              <a:solidFill>
                <a:schemeClr val="bg1"/>
              </a:solidFill>
            </a:endParaRPr>
          </a:p>
          <a:p>
            <a:pPr marL="0" indent="0">
              <a:buFont typeface="Arial" pitchFamily="34" charset="0"/>
              <a:buNone/>
            </a:pPr>
            <a:r>
              <a:rPr lang="en-US" dirty="0">
                <a:solidFill>
                  <a:schemeClr val="bg1"/>
                </a:solidFill>
              </a:rPr>
              <a:t>Vulnerability Classification (e.g., DoS, Overflow, XSS)</a:t>
            </a:r>
          </a:p>
          <a:p>
            <a:pPr marL="0" indent="0">
              <a:buFont typeface="Arial" pitchFamily="34" charset="0"/>
              <a:buNone/>
            </a:pPr>
            <a:endParaRPr lang="en-US" dirty="0">
              <a:solidFill>
                <a:schemeClr val="bg1"/>
              </a:solidFill>
            </a:endParaRPr>
          </a:p>
          <a:p>
            <a:pPr marL="0" indent="0">
              <a:buFont typeface="Arial" pitchFamily="34" charset="0"/>
              <a:buNone/>
            </a:pPr>
            <a:r>
              <a:rPr lang="en-US" dirty="0">
                <a:solidFill>
                  <a:schemeClr val="bg1"/>
                </a:solidFill>
              </a:rPr>
              <a:t> Language, Project, Commit ID</a:t>
            </a:r>
          </a:p>
          <a:p>
            <a:pPr marL="0" indent="0">
              <a:buFont typeface="Arial" pitchFamily="34" charset="0"/>
              <a:buNone/>
            </a:pPr>
            <a:r>
              <a:rPr lang="en-US" dirty="0">
                <a:solidFill>
                  <a:schemeClr val="bg1"/>
                </a:solidFill>
              </a:rPr>
              <a:t>Function Before/After Fix</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pic>
        <p:nvPicPr>
          <p:cNvPr id="21" name="Content Placeholder 4" descr="WhatsApp Image 2024-10-21 at 21.00.11_81036566">
            <a:extLst>
              <a:ext uri="{FF2B5EF4-FFF2-40B4-BE49-F238E27FC236}">
                <a16:creationId xmlns:a16="http://schemas.microsoft.com/office/drawing/2014/main" id="{189176D9-0823-2D40-7F79-83CD3AD14AFF}"/>
              </a:ext>
            </a:extLst>
          </p:cNvPr>
          <p:cNvPicPr>
            <a:picLocks noChangeAspect="1"/>
          </p:cNvPicPr>
          <p:nvPr/>
        </p:nvPicPr>
        <p:blipFill>
          <a:blip r:embed="rId10"/>
          <a:stretch>
            <a:fillRect/>
          </a:stretch>
        </p:blipFill>
        <p:spPr>
          <a:xfrm>
            <a:off x="3447061" y="6491910"/>
            <a:ext cx="11755356" cy="3720330"/>
          </a:xfrm>
          <a:prstGeom prst="rect">
            <a:avLst/>
          </a:prstGeom>
        </p:spPr>
      </p:pic>
      <p:sp>
        <p:nvSpPr>
          <p:cNvPr id="22" name="Text Box 5">
            <a:extLst>
              <a:ext uri="{FF2B5EF4-FFF2-40B4-BE49-F238E27FC236}">
                <a16:creationId xmlns:a16="http://schemas.microsoft.com/office/drawing/2014/main" id="{A7E7C0F2-BC20-2057-DEA0-372E29027232}"/>
              </a:ext>
            </a:extLst>
          </p:cNvPr>
          <p:cNvSpPr txBox="1"/>
          <p:nvPr/>
        </p:nvSpPr>
        <p:spPr>
          <a:xfrm>
            <a:off x="11963400" y="3800145"/>
            <a:ext cx="6096000" cy="2019935"/>
          </a:xfrm>
          <a:prstGeom prst="rect">
            <a:avLst/>
          </a:prstGeom>
          <a:noFill/>
        </p:spPr>
        <p:txBody>
          <a:bodyPr wrap="square" rtlCol="0">
            <a:noAutofit/>
          </a:bodyPr>
          <a:lstStyle/>
          <a:p>
            <a:r>
              <a:rPr lang="en-US" sz="2800" dirty="0">
                <a:solidFill>
                  <a:schemeClr val="bg1"/>
                </a:solidFill>
                <a:sym typeface="+mn-ea"/>
              </a:rPr>
              <a:t> Numerical:</a:t>
            </a:r>
            <a:endParaRPr lang="en-US" sz="2800" dirty="0">
              <a:solidFill>
                <a:schemeClr val="bg1"/>
              </a:solidFill>
            </a:endParaRPr>
          </a:p>
          <a:p>
            <a:r>
              <a:rPr lang="en-US" sz="2800" dirty="0">
                <a:solidFill>
                  <a:schemeClr val="bg1"/>
                </a:solidFill>
                <a:sym typeface="+mn-ea"/>
              </a:rPr>
              <a:t>   - Score Rate (1-10)</a:t>
            </a:r>
            <a:endParaRPr lang="en-US" sz="2800" dirty="0">
              <a:solidFill>
                <a:schemeClr val="bg1"/>
              </a:solidFill>
            </a:endParaRPr>
          </a:p>
          <a:p>
            <a:r>
              <a:rPr lang="en-US" sz="2800" dirty="0">
                <a:solidFill>
                  <a:schemeClr val="bg1"/>
                </a:solidFill>
                <a:sym typeface="+mn-ea"/>
              </a:rPr>
              <a:t>   - Known Exploits</a:t>
            </a:r>
            <a:endParaRPr lang="en-US" sz="2800" dirty="0">
              <a:solidFill>
                <a:schemeClr val="bg1"/>
              </a:solidFill>
            </a:endParaRPr>
          </a:p>
          <a:p>
            <a:r>
              <a:rPr lang="en-US" sz="2800" dirty="0">
                <a:solidFill>
                  <a:schemeClr val="bg1"/>
                </a:solidFill>
                <a:sym typeface="+mn-ea"/>
              </a:rPr>
              <a:t>   - Added/Deleted Lines</a:t>
            </a:r>
            <a:endParaRPr lang="en-US" sz="2800" dirty="0">
              <a:solidFill>
                <a:schemeClr val="bg1"/>
              </a:solidFill>
            </a:endParaRPr>
          </a:p>
          <a:p>
            <a:r>
              <a:rPr lang="en-US" sz="2800" dirty="0">
                <a:solidFill>
                  <a:schemeClr val="bg1"/>
                </a:solidFill>
                <a:sym typeface="+mn-ea"/>
              </a:rPr>
              <a:t>   - Files Changed</a:t>
            </a:r>
            <a:endParaRPr lang="en-US" sz="2800" dirty="0">
              <a:solidFill>
                <a:schemeClr val="bg1"/>
              </a:solidFill>
            </a:endParaRPr>
          </a:p>
        </p:txBody>
      </p:sp>
      <p:sp>
        <p:nvSpPr>
          <p:cNvPr id="23" name="Text Box 6">
            <a:extLst>
              <a:ext uri="{FF2B5EF4-FFF2-40B4-BE49-F238E27FC236}">
                <a16:creationId xmlns:a16="http://schemas.microsoft.com/office/drawing/2014/main" id="{665AEBC5-1530-AB6F-C807-1D5766CED85A}"/>
              </a:ext>
            </a:extLst>
          </p:cNvPr>
          <p:cNvSpPr txBox="1"/>
          <p:nvPr/>
        </p:nvSpPr>
        <p:spPr>
          <a:xfrm>
            <a:off x="11963400" y="2648908"/>
            <a:ext cx="6096000" cy="1383665"/>
          </a:xfrm>
          <a:prstGeom prst="rect">
            <a:avLst/>
          </a:prstGeom>
          <a:noFill/>
        </p:spPr>
        <p:txBody>
          <a:bodyPr wrap="square" rtlCol="0">
            <a:spAutoFit/>
          </a:bodyPr>
          <a:lstStyle/>
          <a:p>
            <a:r>
              <a:rPr lang="en-US" sz="2800" dirty="0">
                <a:solidFill>
                  <a:schemeClr val="bg1"/>
                </a:solidFill>
                <a:sym typeface="+mn-ea"/>
              </a:rPr>
              <a:t>Date:</a:t>
            </a:r>
            <a:endParaRPr lang="en-US" sz="2800" dirty="0">
              <a:solidFill>
                <a:schemeClr val="bg1"/>
              </a:solidFill>
            </a:endParaRPr>
          </a:p>
          <a:p>
            <a:r>
              <a:rPr lang="en-US" sz="2800" dirty="0">
                <a:solidFill>
                  <a:schemeClr val="bg1"/>
                </a:solidFill>
                <a:sym typeface="+mn-ea"/>
              </a:rPr>
              <a:t>   Publish Date, Update Date</a:t>
            </a:r>
            <a:endParaRPr lang="en-US" sz="2800" dirty="0">
              <a:solidFill>
                <a:schemeClr val="bg1"/>
              </a:solidFill>
            </a:endParaRPr>
          </a:p>
          <a:p>
            <a:endParaRPr lang="en-US" sz="2800" dirty="0">
              <a:solidFill>
                <a:schemeClr val="bg1"/>
              </a:solidFill>
            </a:endParaRPr>
          </a:p>
        </p:txBody>
      </p:sp>
      <p:sp>
        <p:nvSpPr>
          <p:cNvPr id="24" name="Text Box 7">
            <a:extLst>
              <a:ext uri="{FF2B5EF4-FFF2-40B4-BE49-F238E27FC236}">
                <a16:creationId xmlns:a16="http://schemas.microsoft.com/office/drawing/2014/main" id="{6F0EE185-96A5-F13A-0DDC-93FFF1C3CEE2}"/>
              </a:ext>
            </a:extLst>
          </p:cNvPr>
          <p:cNvSpPr txBox="1"/>
          <p:nvPr/>
        </p:nvSpPr>
        <p:spPr>
          <a:xfrm>
            <a:off x="23117298" y="3466489"/>
            <a:ext cx="6096000" cy="1510665"/>
          </a:xfrm>
          <a:prstGeom prst="rect">
            <a:avLst/>
          </a:prstGeom>
          <a:noFill/>
        </p:spPr>
        <p:txBody>
          <a:bodyPr wrap="square" rtlCol="0">
            <a:noAutofit/>
          </a:bodyPr>
          <a:lstStyle/>
          <a:p>
            <a:r>
              <a:rPr lang="en-US" sz="2800" dirty="0">
                <a:solidFill>
                  <a:schemeClr val="bg1"/>
                </a:solidFill>
                <a:sym typeface="+mn-ea"/>
              </a:rPr>
              <a:t>Text:</a:t>
            </a:r>
            <a:endParaRPr lang="en-US" sz="2800" dirty="0">
              <a:solidFill>
                <a:schemeClr val="bg1"/>
              </a:solidFill>
            </a:endParaRPr>
          </a:p>
          <a:p>
            <a:r>
              <a:rPr lang="en-US" sz="2800" dirty="0">
                <a:solidFill>
                  <a:schemeClr val="bg1"/>
                </a:solidFill>
                <a:sym typeface="+mn-ea"/>
              </a:rPr>
              <a:t>   Summary, Commit Message</a:t>
            </a:r>
            <a:endParaRPr lang="en-US" sz="2800" dirty="0">
              <a:solidFill>
                <a:schemeClr val="bg1"/>
              </a:solidFill>
            </a:endParaRPr>
          </a:p>
          <a:p>
            <a:endParaRPr lang="en-US" sz="2800"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sp>
      <p:sp>
        <p:nvSpPr>
          <p:cNvPr id="3" name="Freeform 3"/>
          <p:cNvSpPr/>
          <p:nvPr/>
        </p:nvSpPr>
        <p:spPr>
          <a:xfrm>
            <a:off x="1028700" y="825047"/>
            <a:ext cx="637879" cy="151931"/>
          </a:xfrm>
          <a:custGeom>
            <a:avLst/>
            <a:gdLst/>
            <a:ahLst/>
            <a:cxnLst/>
            <a:rect l="l" t="t" r="r" b="b"/>
            <a:pathLst>
              <a:path w="637879" h="151931">
                <a:moveTo>
                  <a:pt x="0" y="0"/>
                </a:moveTo>
                <a:lnTo>
                  <a:pt x="637879" y="0"/>
                </a:lnTo>
                <a:lnTo>
                  <a:pt x="637879" y="151931"/>
                </a:lnTo>
                <a:lnTo>
                  <a:pt x="0" y="1519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666579" y="825047"/>
            <a:ext cx="15221788" cy="8276847"/>
          </a:xfrm>
          <a:custGeom>
            <a:avLst/>
            <a:gdLst/>
            <a:ahLst/>
            <a:cxnLst/>
            <a:rect l="l" t="t" r="r" b="b"/>
            <a:pathLst>
              <a:path w="15221788" h="8276847">
                <a:moveTo>
                  <a:pt x="0" y="0"/>
                </a:moveTo>
                <a:lnTo>
                  <a:pt x="15221788" y="0"/>
                </a:lnTo>
                <a:lnTo>
                  <a:pt x="15221788" y="8276847"/>
                </a:lnTo>
                <a:lnTo>
                  <a:pt x="0" y="8276847"/>
                </a:lnTo>
                <a:lnTo>
                  <a:pt x="0" y="0"/>
                </a:lnTo>
                <a:close/>
              </a:path>
            </a:pathLst>
          </a:custGeom>
          <a:blipFill>
            <a:blip r:embed="rId5"/>
            <a:stretch>
              <a:fillRect/>
            </a:stretch>
          </a:blipFill>
        </p:spPr>
      </p:sp>
      <p:grpSp>
        <p:nvGrpSpPr>
          <p:cNvPr id="5" name="Group 5"/>
          <p:cNvGrpSpPr/>
          <p:nvPr/>
        </p:nvGrpSpPr>
        <p:grpSpPr>
          <a:xfrm>
            <a:off x="605460" y="9029768"/>
            <a:ext cx="742179" cy="742179"/>
            <a:chOff x="0" y="0"/>
            <a:chExt cx="195471" cy="195471"/>
          </a:xfrm>
        </p:grpSpPr>
        <p:sp>
          <p:nvSpPr>
            <p:cNvPr id="6" name="Freeform 6"/>
            <p:cNvSpPr/>
            <p:nvPr/>
          </p:nvSpPr>
          <p:spPr>
            <a:xfrm>
              <a:off x="0" y="0"/>
              <a:ext cx="195471" cy="195471"/>
            </a:xfrm>
            <a:custGeom>
              <a:avLst/>
              <a:gdLst/>
              <a:ahLst/>
              <a:cxnLst/>
              <a:rect l="l" t="t" r="r" b="b"/>
              <a:pathLst>
                <a:path w="195471" h="195471">
                  <a:moveTo>
                    <a:pt x="0" y="0"/>
                  </a:moveTo>
                  <a:lnTo>
                    <a:pt x="195471" y="0"/>
                  </a:lnTo>
                  <a:lnTo>
                    <a:pt x="195471" y="195471"/>
                  </a:lnTo>
                  <a:lnTo>
                    <a:pt x="0" y="195471"/>
                  </a:lnTo>
                  <a:close/>
                </a:path>
              </a:pathLst>
            </a:custGeom>
            <a:gradFill rotWithShape="1">
              <a:gsLst>
                <a:gs pos="0">
                  <a:srgbClr val="006CCD">
                    <a:alpha val="100000"/>
                  </a:srgbClr>
                </a:gs>
                <a:gs pos="100000">
                  <a:srgbClr val="050024">
                    <a:alpha val="0"/>
                  </a:srgbClr>
                </a:gs>
              </a:gsLst>
              <a:lin ang="0"/>
            </a:gradFill>
          </p:spPr>
        </p:sp>
        <p:sp>
          <p:nvSpPr>
            <p:cNvPr id="7" name="TextBox 7"/>
            <p:cNvSpPr txBox="1"/>
            <p:nvPr/>
          </p:nvSpPr>
          <p:spPr>
            <a:xfrm>
              <a:off x="0" y="-38100"/>
              <a:ext cx="195471" cy="233571"/>
            </a:xfrm>
            <a:prstGeom prst="rect">
              <a:avLst/>
            </a:prstGeom>
          </p:spPr>
          <p:txBody>
            <a:bodyPr lIns="50800" tIns="50800" rIns="50800" bIns="50800" rtlCol="0" anchor="ctr"/>
            <a:lstStyle/>
            <a:p>
              <a:pPr algn="ctr">
                <a:lnSpc>
                  <a:spcPts val="2199"/>
                </a:lnSpc>
              </a:pPr>
              <a:endParaRPr/>
            </a:p>
          </p:txBody>
        </p:sp>
      </p:grpSp>
      <p:sp>
        <p:nvSpPr>
          <p:cNvPr id="8" name="TextBox 8"/>
          <p:cNvSpPr txBox="1"/>
          <p:nvPr/>
        </p:nvSpPr>
        <p:spPr>
          <a:xfrm>
            <a:off x="941728" y="9182100"/>
            <a:ext cx="724851" cy="425309"/>
          </a:xfrm>
          <a:prstGeom prst="rect">
            <a:avLst/>
          </a:prstGeom>
        </p:spPr>
        <p:txBody>
          <a:bodyPr lIns="0" tIns="0" rIns="0" bIns="0" rtlCol="0" anchor="t">
            <a:spAutoFit/>
          </a:bodyPr>
          <a:lstStyle/>
          <a:p>
            <a:pPr algn="l">
              <a:lnSpc>
                <a:spcPts val="3459"/>
              </a:lnSpc>
              <a:spcBef>
                <a:spcPct val="0"/>
              </a:spcBef>
            </a:pPr>
            <a:r>
              <a:rPr lang="en-US" sz="2470" b="1" dirty="0">
                <a:solidFill>
                  <a:srgbClr val="FFFFFF"/>
                </a:solidFill>
                <a:latin typeface="Poppins Medium"/>
                <a:ea typeface="Poppins Medium"/>
                <a:cs typeface="Poppins Medium"/>
                <a:sym typeface="Poppins Medium"/>
              </a:rPr>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sp>
      <p:sp>
        <p:nvSpPr>
          <p:cNvPr id="3" name="Freeform 3"/>
          <p:cNvSpPr/>
          <p:nvPr/>
        </p:nvSpPr>
        <p:spPr>
          <a:xfrm>
            <a:off x="8963261" y="778444"/>
            <a:ext cx="361478" cy="361478"/>
          </a:xfrm>
          <a:custGeom>
            <a:avLst/>
            <a:gdLst/>
            <a:ahLst/>
            <a:cxnLst/>
            <a:rect l="l" t="t" r="r" b="b"/>
            <a:pathLst>
              <a:path w="361478" h="361478">
                <a:moveTo>
                  <a:pt x="0" y="0"/>
                </a:moveTo>
                <a:lnTo>
                  <a:pt x="361478" y="0"/>
                </a:lnTo>
                <a:lnTo>
                  <a:pt x="361478" y="361478"/>
                </a:lnTo>
                <a:lnTo>
                  <a:pt x="0" y="3614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28700" y="825047"/>
            <a:ext cx="637879" cy="151931"/>
          </a:xfrm>
          <a:custGeom>
            <a:avLst/>
            <a:gdLst/>
            <a:ahLst/>
            <a:cxnLst/>
            <a:rect l="l" t="t" r="r" b="b"/>
            <a:pathLst>
              <a:path w="637879" h="151931">
                <a:moveTo>
                  <a:pt x="0" y="0"/>
                </a:moveTo>
                <a:lnTo>
                  <a:pt x="637879" y="0"/>
                </a:lnTo>
                <a:lnTo>
                  <a:pt x="637879" y="151931"/>
                </a:lnTo>
                <a:lnTo>
                  <a:pt x="0" y="1519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605460" y="9029768"/>
            <a:ext cx="742179" cy="742179"/>
            <a:chOff x="0" y="0"/>
            <a:chExt cx="195471" cy="195471"/>
          </a:xfrm>
        </p:grpSpPr>
        <p:sp>
          <p:nvSpPr>
            <p:cNvPr id="6" name="Freeform 6"/>
            <p:cNvSpPr/>
            <p:nvPr/>
          </p:nvSpPr>
          <p:spPr>
            <a:xfrm>
              <a:off x="0" y="0"/>
              <a:ext cx="195471" cy="195471"/>
            </a:xfrm>
            <a:custGeom>
              <a:avLst/>
              <a:gdLst/>
              <a:ahLst/>
              <a:cxnLst/>
              <a:rect l="l" t="t" r="r" b="b"/>
              <a:pathLst>
                <a:path w="195471" h="195471">
                  <a:moveTo>
                    <a:pt x="0" y="0"/>
                  </a:moveTo>
                  <a:lnTo>
                    <a:pt x="195471" y="0"/>
                  </a:lnTo>
                  <a:lnTo>
                    <a:pt x="195471" y="195471"/>
                  </a:lnTo>
                  <a:lnTo>
                    <a:pt x="0" y="195471"/>
                  </a:lnTo>
                  <a:close/>
                </a:path>
              </a:pathLst>
            </a:custGeom>
            <a:gradFill rotWithShape="1">
              <a:gsLst>
                <a:gs pos="0">
                  <a:srgbClr val="006CCD">
                    <a:alpha val="100000"/>
                  </a:srgbClr>
                </a:gs>
                <a:gs pos="100000">
                  <a:srgbClr val="050024">
                    <a:alpha val="0"/>
                  </a:srgbClr>
                </a:gs>
              </a:gsLst>
              <a:lin ang="0"/>
            </a:gradFill>
          </p:spPr>
        </p:sp>
        <p:sp>
          <p:nvSpPr>
            <p:cNvPr id="7" name="TextBox 7"/>
            <p:cNvSpPr txBox="1"/>
            <p:nvPr/>
          </p:nvSpPr>
          <p:spPr>
            <a:xfrm>
              <a:off x="0" y="-38100"/>
              <a:ext cx="195471" cy="233571"/>
            </a:xfrm>
            <a:prstGeom prst="rect">
              <a:avLst/>
            </a:prstGeom>
          </p:spPr>
          <p:txBody>
            <a:bodyPr lIns="50800" tIns="50800" rIns="50800" bIns="50800" rtlCol="0" anchor="ctr"/>
            <a:lstStyle/>
            <a:p>
              <a:pPr algn="ctr">
                <a:lnSpc>
                  <a:spcPts val="2199"/>
                </a:lnSpc>
              </a:pPr>
              <a:endParaRPr/>
            </a:p>
          </p:txBody>
        </p:sp>
      </p:grpSp>
      <p:sp>
        <p:nvSpPr>
          <p:cNvPr id="8" name="Freeform 8"/>
          <p:cNvSpPr/>
          <p:nvPr/>
        </p:nvSpPr>
        <p:spPr>
          <a:xfrm>
            <a:off x="-304338" y="2379879"/>
            <a:ext cx="3941834" cy="2795119"/>
          </a:xfrm>
          <a:custGeom>
            <a:avLst/>
            <a:gdLst/>
            <a:ahLst/>
            <a:cxnLst/>
            <a:rect l="l" t="t" r="r" b="b"/>
            <a:pathLst>
              <a:path w="3941834" h="2795119">
                <a:moveTo>
                  <a:pt x="0" y="0"/>
                </a:moveTo>
                <a:lnTo>
                  <a:pt x="3941835" y="0"/>
                </a:lnTo>
                <a:lnTo>
                  <a:pt x="3941835" y="2795119"/>
                </a:lnTo>
                <a:lnTo>
                  <a:pt x="0" y="27951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rot="5400000" flipH="1">
            <a:off x="14145382" y="6555057"/>
            <a:ext cx="3941834" cy="2795119"/>
          </a:xfrm>
          <a:custGeom>
            <a:avLst/>
            <a:gdLst/>
            <a:ahLst/>
            <a:cxnLst/>
            <a:rect l="l" t="t" r="r" b="b"/>
            <a:pathLst>
              <a:path w="3941834" h="2795119">
                <a:moveTo>
                  <a:pt x="3941834" y="0"/>
                </a:moveTo>
                <a:lnTo>
                  <a:pt x="0" y="0"/>
                </a:lnTo>
                <a:lnTo>
                  <a:pt x="0" y="2795119"/>
                </a:lnTo>
                <a:lnTo>
                  <a:pt x="3941834" y="2795119"/>
                </a:lnTo>
                <a:lnTo>
                  <a:pt x="3941834"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1028700" y="1754471"/>
            <a:ext cx="14058900" cy="6958798"/>
          </a:xfrm>
          <a:custGeom>
            <a:avLst/>
            <a:gdLst/>
            <a:ahLst/>
            <a:cxnLst/>
            <a:rect l="l" t="t" r="r" b="b"/>
            <a:pathLst>
              <a:path w="12797789" h="6958798">
                <a:moveTo>
                  <a:pt x="0" y="0"/>
                </a:moveTo>
                <a:lnTo>
                  <a:pt x="12797789" y="0"/>
                </a:lnTo>
                <a:lnTo>
                  <a:pt x="12797789" y="6958797"/>
                </a:lnTo>
                <a:lnTo>
                  <a:pt x="0" y="6958797"/>
                </a:lnTo>
                <a:lnTo>
                  <a:pt x="0" y="0"/>
                </a:lnTo>
                <a:close/>
              </a:path>
            </a:pathLst>
          </a:custGeom>
          <a:blipFill>
            <a:blip r:embed="rId9"/>
            <a:stretch>
              <a:fillRect/>
            </a:stretch>
          </a:blipFill>
        </p:spPr>
      </p:sp>
      <p:sp>
        <p:nvSpPr>
          <p:cNvPr id="11" name="TextBox 11"/>
          <p:cNvSpPr txBox="1"/>
          <p:nvPr/>
        </p:nvSpPr>
        <p:spPr>
          <a:xfrm>
            <a:off x="8518616" y="-882507"/>
            <a:ext cx="1692184" cy="267958"/>
          </a:xfrm>
          <a:prstGeom prst="rect">
            <a:avLst/>
          </a:prstGeom>
        </p:spPr>
        <p:txBody>
          <a:bodyPr wrap="square" lIns="0" tIns="0" rIns="0" bIns="0" rtlCol="0" anchor="t">
            <a:spAutoFit/>
          </a:bodyPr>
          <a:lstStyle/>
          <a:p>
            <a:pPr algn="l">
              <a:lnSpc>
                <a:spcPts val="2199"/>
              </a:lnSpc>
              <a:spcBef>
                <a:spcPct val="0"/>
              </a:spcBef>
            </a:pPr>
            <a:r>
              <a:rPr lang="en-US" sz="1570" b="1" dirty="0" err="1">
                <a:solidFill>
                  <a:srgbClr val="FFFFFF"/>
                </a:solidFill>
                <a:latin typeface="Poppins Medium"/>
                <a:ea typeface="Poppins Medium"/>
                <a:cs typeface="Poppins Medium"/>
                <a:sym typeface="Poppins Medium"/>
              </a:rPr>
              <a:t>Thynk</a:t>
            </a:r>
            <a:r>
              <a:rPr lang="en-US" sz="1570" b="1" dirty="0">
                <a:solidFill>
                  <a:srgbClr val="FFFFFF"/>
                </a:solidFill>
                <a:latin typeface="Poppins Medium"/>
                <a:ea typeface="Poppins Medium"/>
                <a:cs typeface="Poppins Medium"/>
                <a:sym typeface="Poppins Medium"/>
              </a:rPr>
              <a:t> Unlimited</a:t>
            </a:r>
          </a:p>
        </p:txBody>
      </p:sp>
      <p:sp>
        <p:nvSpPr>
          <p:cNvPr id="12" name="TextBox 12"/>
          <p:cNvSpPr txBox="1"/>
          <p:nvPr/>
        </p:nvSpPr>
        <p:spPr>
          <a:xfrm>
            <a:off x="941728" y="9182100"/>
            <a:ext cx="724851" cy="425309"/>
          </a:xfrm>
          <a:prstGeom prst="rect">
            <a:avLst/>
          </a:prstGeom>
        </p:spPr>
        <p:txBody>
          <a:bodyPr lIns="0" tIns="0" rIns="0" bIns="0" rtlCol="0" anchor="t">
            <a:spAutoFit/>
          </a:bodyPr>
          <a:lstStyle/>
          <a:p>
            <a:pPr algn="l">
              <a:lnSpc>
                <a:spcPts val="3459"/>
              </a:lnSpc>
              <a:spcBef>
                <a:spcPct val="0"/>
              </a:spcBef>
            </a:pPr>
            <a:r>
              <a:rPr lang="en-US" sz="2470" b="1" dirty="0">
                <a:solidFill>
                  <a:srgbClr val="FFFFFF"/>
                </a:solidFill>
                <a:latin typeface="Poppins Medium"/>
                <a:ea typeface="Poppins Medium"/>
                <a:cs typeface="Poppins Medium"/>
                <a:sym typeface="Poppins Medium"/>
              </a:rPr>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sp>
      <p:sp>
        <p:nvSpPr>
          <p:cNvPr id="3" name="Freeform 3"/>
          <p:cNvSpPr/>
          <p:nvPr/>
        </p:nvSpPr>
        <p:spPr>
          <a:xfrm>
            <a:off x="8963261" y="825047"/>
            <a:ext cx="361478" cy="361478"/>
          </a:xfrm>
          <a:custGeom>
            <a:avLst/>
            <a:gdLst/>
            <a:ahLst/>
            <a:cxnLst/>
            <a:rect l="l" t="t" r="r" b="b"/>
            <a:pathLst>
              <a:path w="361478" h="361478">
                <a:moveTo>
                  <a:pt x="0" y="0"/>
                </a:moveTo>
                <a:lnTo>
                  <a:pt x="361478" y="0"/>
                </a:lnTo>
                <a:lnTo>
                  <a:pt x="361478" y="361478"/>
                </a:lnTo>
                <a:lnTo>
                  <a:pt x="0" y="3614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28700" y="825047"/>
            <a:ext cx="637879" cy="151931"/>
          </a:xfrm>
          <a:custGeom>
            <a:avLst/>
            <a:gdLst/>
            <a:ahLst/>
            <a:cxnLst/>
            <a:rect l="l" t="t" r="r" b="b"/>
            <a:pathLst>
              <a:path w="637879" h="151931">
                <a:moveTo>
                  <a:pt x="0" y="0"/>
                </a:moveTo>
                <a:lnTo>
                  <a:pt x="637879" y="0"/>
                </a:lnTo>
                <a:lnTo>
                  <a:pt x="637879" y="151931"/>
                </a:lnTo>
                <a:lnTo>
                  <a:pt x="0" y="1519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605460" y="9029768"/>
            <a:ext cx="742179" cy="742179"/>
            <a:chOff x="0" y="0"/>
            <a:chExt cx="195471" cy="195471"/>
          </a:xfrm>
        </p:grpSpPr>
        <p:sp>
          <p:nvSpPr>
            <p:cNvPr id="6" name="Freeform 6"/>
            <p:cNvSpPr/>
            <p:nvPr/>
          </p:nvSpPr>
          <p:spPr>
            <a:xfrm>
              <a:off x="0" y="0"/>
              <a:ext cx="195471" cy="195471"/>
            </a:xfrm>
            <a:custGeom>
              <a:avLst/>
              <a:gdLst/>
              <a:ahLst/>
              <a:cxnLst/>
              <a:rect l="l" t="t" r="r" b="b"/>
              <a:pathLst>
                <a:path w="195471" h="195471">
                  <a:moveTo>
                    <a:pt x="0" y="0"/>
                  </a:moveTo>
                  <a:lnTo>
                    <a:pt x="195471" y="0"/>
                  </a:lnTo>
                  <a:lnTo>
                    <a:pt x="195471" y="195471"/>
                  </a:lnTo>
                  <a:lnTo>
                    <a:pt x="0" y="195471"/>
                  </a:lnTo>
                  <a:close/>
                </a:path>
              </a:pathLst>
            </a:custGeom>
            <a:gradFill rotWithShape="1">
              <a:gsLst>
                <a:gs pos="0">
                  <a:srgbClr val="006CCD">
                    <a:alpha val="100000"/>
                  </a:srgbClr>
                </a:gs>
                <a:gs pos="100000">
                  <a:srgbClr val="050024">
                    <a:alpha val="0"/>
                  </a:srgbClr>
                </a:gs>
              </a:gsLst>
              <a:lin ang="0"/>
            </a:gradFill>
          </p:spPr>
        </p:sp>
        <p:sp>
          <p:nvSpPr>
            <p:cNvPr id="7" name="TextBox 7"/>
            <p:cNvSpPr txBox="1"/>
            <p:nvPr/>
          </p:nvSpPr>
          <p:spPr>
            <a:xfrm>
              <a:off x="0" y="-38100"/>
              <a:ext cx="195471" cy="233571"/>
            </a:xfrm>
            <a:prstGeom prst="rect">
              <a:avLst/>
            </a:prstGeom>
          </p:spPr>
          <p:txBody>
            <a:bodyPr lIns="50800" tIns="50800" rIns="50800" bIns="50800" rtlCol="0" anchor="ctr"/>
            <a:lstStyle/>
            <a:p>
              <a:pPr algn="ctr">
                <a:lnSpc>
                  <a:spcPts val="2199"/>
                </a:lnSpc>
              </a:pPr>
              <a:endParaRPr/>
            </a:p>
          </p:txBody>
        </p:sp>
      </p:grpSp>
      <p:sp>
        <p:nvSpPr>
          <p:cNvPr id="8" name="Freeform 8"/>
          <p:cNvSpPr/>
          <p:nvPr/>
        </p:nvSpPr>
        <p:spPr>
          <a:xfrm>
            <a:off x="-2514600" y="2476500"/>
            <a:ext cx="6172200" cy="2795119"/>
          </a:xfrm>
          <a:custGeom>
            <a:avLst/>
            <a:gdLst/>
            <a:ahLst/>
            <a:cxnLst/>
            <a:rect l="l" t="t" r="r" b="b"/>
            <a:pathLst>
              <a:path w="3941834" h="2795119">
                <a:moveTo>
                  <a:pt x="0" y="0"/>
                </a:moveTo>
                <a:lnTo>
                  <a:pt x="3941835" y="0"/>
                </a:lnTo>
                <a:lnTo>
                  <a:pt x="3941835" y="2795119"/>
                </a:lnTo>
                <a:lnTo>
                  <a:pt x="0" y="27951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flipH="1">
            <a:off x="15885748" y="8374388"/>
            <a:ext cx="3941834" cy="2795119"/>
          </a:xfrm>
          <a:custGeom>
            <a:avLst/>
            <a:gdLst/>
            <a:ahLst/>
            <a:cxnLst/>
            <a:rect l="l" t="t" r="r" b="b"/>
            <a:pathLst>
              <a:path w="3941834" h="2795119">
                <a:moveTo>
                  <a:pt x="3941834" y="0"/>
                </a:moveTo>
                <a:lnTo>
                  <a:pt x="0" y="0"/>
                </a:lnTo>
                <a:lnTo>
                  <a:pt x="0" y="2795119"/>
                </a:lnTo>
                <a:lnTo>
                  <a:pt x="3941834" y="2795119"/>
                </a:lnTo>
                <a:lnTo>
                  <a:pt x="3941834"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2119819" y="1779450"/>
            <a:ext cx="13765929" cy="7402649"/>
          </a:xfrm>
          <a:custGeom>
            <a:avLst/>
            <a:gdLst/>
            <a:ahLst/>
            <a:cxnLst/>
            <a:rect l="l" t="t" r="r" b="b"/>
            <a:pathLst>
              <a:path w="13765929" h="6728098">
                <a:moveTo>
                  <a:pt x="0" y="0"/>
                </a:moveTo>
                <a:lnTo>
                  <a:pt x="13765929" y="0"/>
                </a:lnTo>
                <a:lnTo>
                  <a:pt x="13765929" y="6728098"/>
                </a:lnTo>
                <a:lnTo>
                  <a:pt x="0" y="6728098"/>
                </a:lnTo>
                <a:lnTo>
                  <a:pt x="0" y="0"/>
                </a:lnTo>
                <a:close/>
              </a:path>
            </a:pathLst>
          </a:custGeom>
          <a:blipFill>
            <a:blip r:embed="rId9"/>
            <a:stretch>
              <a:fillRect/>
            </a:stretch>
          </a:blipFill>
        </p:spPr>
      </p:sp>
      <p:sp>
        <p:nvSpPr>
          <p:cNvPr id="11" name="TextBox 11"/>
          <p:cNvSpPr txBox="1"/>
          <p:nvPr/>
        </p:nvSpPr>
        <p:spPr>
          <a:xfrm>
            <a:off x="8518616" y="-882507"/>
            <a:ext cx="2530384" cy="267958"/>
          </a:xfrm>
          <a:prstGeom prst="rect">
            <a:avLst/>
          </a:prstGeom>
        </p:spPr>
        <p:txBody>
          <a:bodyPr wrap="square" lIns="0" tIns="0" rIns="0" bIns="0" rtlCol="0" anchor="t">
            <a:spAutoFit/>
          </a:bodyPr>
          <a:lstStyle/>
          <a:p>
            <a:pPr algn="l">
              <a:lnSpc>
                <a:spcPts val="2199"/>
              </a:lnSpc>
              <a:spcBef>
                <a:spcPct val="0"/>
              </a:spcBef>
            </a:pPr>
            <a:r>
              <a:rPr lang="en-US" sz="1570" b="1" dirty="0" err="1">
                <a:solidFill>
                  <a:srgbClr val="FFFFFF"/>
                </a:solidFill>
                <a:latin typeface="Poppins Medium"/>
                <a:ea typeface="Poppins Medium"/>
                <a:cs typeface="Poppins Medium"/>
                <a:sym typeface="Poppins Medium"/>
              </a:rPr>
              <a:t>Thynk</a:t>
            </a:r>
            <a:r>
              <a:rPr lang="en-US" sz="1570" b="1" dirty="0">
                <a:solidFill>
                  <a:srgbClr val="FFFFFF"/>
                </a:solidFill>
                <a:latin typeface="Poppins Medium"/>
                <a:ea typeface="Poppins Medium"/>
                <a:cs typeface="Poppins Medium"/>
                <a:sym typeface="Poppins Medium"/>
              </a:rPr>
              <a:t> Unlimited</a:t>
            </a:r>
          </a:p>
        </p:txBody>
      </p:sp>
      <p:sp>
        <p:nvSpPr>
          <p:cNvPr id="12" name="TextBox 12"/>
          <p:cNvSpPr txBox="1"/>
          <p:nvPr/>
        </p:nvSpPr>
        <p:spPr>
          <a:xfrm>
            <a:off x="941728" y="9182100"/>
            <a:ext cx="724851" cy="425309"/>
          </a:xfrm>
          <a:prstGeom prst="rect">
            <a:avLst/>
          </a:prstGeom>
        </p:spPr>
        <p:txBody>
          <a:bodyPr lIns="0" tIns="0" rIns="0" bIns="0" rtlCol="0" anchor="t">
            <a:spAutoFit/>
          </a:bodyPr>
          <a:lstStyle/>
          <a:p>
            <a:pPr algn="l">
              <a:lnSpc>
                <a:spcPts val="3459"/>
              </a:lnSpc>
              <a:spcBef>
                <a:spcPct val="0"/>
              </a:spcBef>
            </a:pPr>
            <a:r>
              <a:rPr lang="en-US" sz="2470" b="1" dirty="0">
                <a:solidFill>
                  <a:srgbClr val="FFFFFF"/>
                </a:solidFill>
                <a:latin typeface="Poppins Medium"/>
                <a:ea typeface="Poppins Medium"/>
                <a:cs typeface="Poppins Medium"/>
                <a:sym typeface="Poppins Medium"/>
              </a:rPr>
              <a:t>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sp>
      <p:sp>
        <p:nvSpPr>
          <p:cNvPr id="3" name="Freeform 3"/>
          <p:cNvSpPr/>
          <p:nvPr/>
        </p:nvSpPr>
        <p:spPr>
          <a:xfrm>
            <a:off x="8337876" y="712898"/>
            <a:ext cx="361478" cy="361478"/>
          </a:xfrm>
          <a:custGeom>
            <a:avLst/>
            <a:gdLst/>
            <a:ahLst/>
            <a:cxnLst/>
            <a:rect l="l" t="t" r="r" b="b"/>
            <a:pathLst>
              <a:path w="361478" h="361478">
                <a:moveTo>
                  <a:pt x="0" y="0"/>
                </a:moveTo>
                <a:lnTo>
                  <a:pt x="361478" y="0"/>
                </a:lnTo>
                <a:lnTo>
                  <a:pt x="361478" y="361478"/>
                </a:lnTo>
                <a:lnTo>
                  <a:pt x="0" y="3614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28700" y="825047"/>
            <a:ext cx="637879" cy="151931"/>
          </a:xfrm>
          <a:custGeom>
            <a:avLst/>
            <a:gdLst/>
            <a:ahLst/>
            <a:cxnLst/>
            <a:rect l="l" t="t" r="r" b="b"/>
            <a:pathLst>
              <a:path w="637879" h="151931">
                <a:moveTo>
                  <a:pt x="0" y="0"/>
                </a:moveTo>
                <a:lnTo>
                  <a:pt x="637879" y="0"/>
                </a:lnTo>
                <a:lnTo>
                  <a:pt x="637879" y="151931"/>
                </a:lnTo>
                <a:lnTo>
                  <a:pt x="0" y="1519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605460" y="9029768"/>
            <a:ext cx="742179" cy="742179"/>
            <a:chOff x="0" y="0"/>
            <a:chExt cx="195471" cy="195471"/>
          </a:xfrm>
        </p:grpSpPr>
        <p:sp>
          <p:nvSpPr>
            <p:cNvPr id="6" name="Freeform 6"/>
            <p:cNvSpPr/>
            <p:nvPr/>
          </p:nvSpPr>
          <p:spPr>
            <a:xfrm>
              <a:off x="0" y="0"/>
              <a:ext cx="195471" cy="195471"/>
            </a:xfrm>
            <a:custGeom>
              <a:avLst/>
              <a:gdLst/>
              <a:ahLst/>
              <a:cxnLst/>
              <a:rect l="l" t="t" r="r" b="b"/>
              <a:pathLst>
                <a:path w="195471" h="195471">
                  <a:moveTo>
                    <a:pt x="0" y="0"/>
                  </a:moveTo>
                  <a:lnTo>
                    <a:pt x="195471" y="0"/>
                  </a:lnTo>
                  <a:lnTo>
                    <a:pt x="195471" y="195471"/>
                  </a:lnTo>
                  <a:lnTo>
                    <a:pt x="0" y="195471"/>
                  </a:lnTo>
                  <a:close/>
                </a:path>
              </a:pathLst>
            </a:custGeom>
            <a:gradFill rotWithShape="1">
              <a:gsLst>
                <a:gs pos="0">
                  <a:srgbClr val="006CCD">
                    <a:alpha val="100000"/>
                  </a:srgbClr>
                </a:gs>
                <a:gs pos="100000">
                  <a:srgbClr val="050024">
                    <a:alpha val="0"/>
                  </a:srgbClr>
                </a:gs>
              </a:gsLst>
              <a:lin ang="0"/>
            </a:gradFill>
          </p:spPr>
        </p:sp>
        <p:sp>
          <p:nvSpPr>
            <p:cNvPr id="7" name="TextBox 7"/>
            <p:cNvSpPr txBox="1"/>
            <p:nvPr/>
          </p:nvSpPr>
          <p:spPr>
            <a:xfrm>
              <a:off x="0" y="-38100"/>
              <a:ext cx="195471" cy="233571"/>
            </a:xfrm>
            <a:prstGeom prst="rect">
              <a:avLst/>
            </a:prstGeom>
          </p:spPr>
          <p:txBody>
            <a:bodyPr lIns="50800" tIns="50800" rIns="50800" bIns="50800" rtlCol="0" anchor="ctr"/>
            <a:lstStyle/>
            <a:p>
              <a:pPr algn="ctr">
                <a:lnSpc>
                  <a:spcPts val="2199"/>
                </a:lnSpc>
              </a:pPr>
              <a:endParaRPr/>
            </a:p>
          </p:txBody>
        </p:sp>
      </p:grpSp>
      <p:sp>
        <p:nvSpPr>
          <p:cNvPr id="8" name="Freeform 8"/>
          <p:cNvSpPr/>
          <p:nvPr/>
        </p:nvSpPr>
        <p:spPr>
          <a:xfrm>
            <a:off x="679797" y="3044994"/>
            <a:ext cx="3941834" cy="2795119"/>
          </a:xfrm>
          <a:custGeom>
            <a:avLst/>
            <a:gdLst/>
            <a:ahLst/>
            <a:cxnLst/>
            <a:rect l="l" t="t" r="r" b="b"/>
            <a:pathLst>
              <a:path w="3941834" h="2795119">
                <a:moveTo>
                  <a:pt x="0" y="0"/>
                </a:moveTo>
                <a:lnTo>
                  <a:pt x="3941835" y="0"/>
                </a:lnTo>
                <a:lnTo>
                  <a:pt x="3941835" y="2795119"/>
                </a:lnTo>
                <a:lnTo>
                  <a:pt x="0" y="27951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dirty="0"/>
          </a:p>
        </p:txBody>
      </p:sp>
      <p:sp>
        <p:nvSpPr>
          <p:cNvPr id="9" name="Freeform 9"/>
          <p:cNvSpPr/>
          <p:nvPr/>
        </p:nvSpPr>
        <p:spPr>
          <a:xfrm rot="5400000" flipH="1">
            <a:off x="12481162" y="6227113"/>
            <a:ext cx="3941834" cy="2795119"/>
          </a:xfrm>
          <a:custGeom>
            <a:avLst/>
            <a:gdLst/>
            <a:ahLst/>
            <a:cxnLst/>
            <a:rect l="l" t="t" r="r" b="b"/>
            <a:pathLst>
              <a:path w="3941834" h="2795119">
                <a:moveTo>
                  <a:pt x="3941834" y="0"/>
                </a:moveTo>
                <a:lnTo>
                  <a:pt x="0" y="0"/>
                </a:lnTo>
                <a:lnTo>
                  <a:pt x="0" y="2795119"/>
                </a:lnTo>
                <a:lnTo>
                  <a:pt x="3941834" y="2795119"/>
                </a:lnTo>
                <a:lnTo>
                  <a:pt x="3941834"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1754366" y="1591527"/>
            <a:ext cx="14053371" cy="6499684"/>
          </a:xfrm>
          <a:custGeom>
            <a:avLst/>
            <a:gdLst/>
            <a:ahLst/>
            <a:cxnLst/>
            <a:rect l="l" t="t" r="r" b="b"/>
            <a:pathLst>
              <a:path w="14053371" h="6499684">
                <a:moveTo>
                  <a:pt x="0" y="0"/>
                </a:moveTo>
                <a:lnTo>
                  <a:pt x="14053371" y="0"/>
                </a:lnTo>
                <a:lnTo>
                  <a:pt x="14053371" y="6499684"/>
                </a:lnTo>
                <a:lnTo>
                  <a:pt x="0" y="6499684"/>
                </a:lnTo>
                <a:lnTo>
                  <a:pt x="0" y="0"/>
                </a:lnTo>
                <a:close/>
              </a:path>
            </a:pathLst>
          </a:custGeom>
          <a:blipFill>
            <a:blip r:embed="rId9"/>
            <a:stretch>
              <a:fillRect/>
            </a:stretch>
          </a:blipFill>
        </p:spPr>
      </p:sp>
      <p:sp>
        <p:nvSpPr>
          <p:cNvPr id="11" name="TextBox 11"/>
          <p:cNvSpPr txBox="1"/>
          <p:nvPr/>
        </p:nvSpPr>
        <p:spPr>
          <a:xfrm>
            <a:off x="8518616" y="-882507"/>
            <a:ext cx="3216184" cy="267958"/>
          </a:xfrm>
          <a:prstGeom prst="rect">
            <a:avLst/>
          </a:prstGeom>
        </p:spPr>
        <p:txBody>
          <a:bodyPr wrap="square" lIns="0" tIns="0" rIns="0" bIns="0" rtlCol="0" anchor="t">
            <a:spAutoFit/>
          </a:bodyPr>
          <a:lstStyle/>
          <a:p>
            <a:pPr algn="l">
              <a:lnSpc>
                <a:spcPts val="2199"/>
              </a:lnSpc>
              <a:spcBef>
                <a:spcPct val="0"/>
              </a:spcBef>
            </a:pPr>
            <a:r>
              <a:rPr lang="en-US" sz="1570" b="1" dirty="0" err="1">
                <a:solidFill>
                  <a:srgbClr val="FFFFFF"/>
                </a:solidFill>
                <a:latin typeface="Poppins Medium"/>
                <a:ea typeface="Poppins Medium"/>
                <a:cs typeface="Poppins Medium"/>
                <a:sym typeface="Poppins Medium"/>
              </a:rPr>
              <a:t>Thynk</a:t>
            </a:r>
            <a:r>
              <a:rPr lang="en-US" sz="1570" b="1" dirty="0">
                <a:solidFill>
                  <a:srgbClr val="FFFFFF"/>
                </a:solidFill>
                <a:latin typeface="Poppins Medium"/>
                <a:ea typeface="Poppins Medium"/>
                <a:cs typeface="Poppins Medium"/>
                <a:sym typeface="Poppins Medium"/>
              </a:rPr>
              <a:t> Unlimited</a:t>
            </a:r>
          </a:p>
        </p:txBody>
      </p:sp>
      <p:sp>
        <p:nvSpPr>
          <p:cNvPr id="12" name="TextBox 12"/>
          <p:cNvSpPr txBox="1"/>
          <p:nvPr/>
        </p:nvSpPr>
        <p:spPr>
          <a:xfrm>
            <a:off x="941728" y="9182100"/>
            <a:ext cx="724851" cy="425309"/>
          </a:xfrm>
          <a:prstGeom prst="rect">
            <a:avLst/>
          </a:prstGeom>
        </p:spPr>
        <p:txBody>
          <a:bodyPr lIns="0" tIns="0" rIns="0" bIns="0" rtlCol="0" anchor="t">
            <a:spAutoFit/>
          </a:bodyPr>
          <a:lstStyle/>
          <a:p>
            <a:pPr algn="l">
              <a:lnSpc>
                <a:spcPts val="3459"/>
              </a:lnSpc>
              <a:spcBef>
                <a:spcPct val="0"/>
              </a:spcBef>
            </a:pPr>
            <a:r>
              <a:rPr lang="en-US" sz="2470" b="1" dirty="0">
                <a:solidFill>
                  <a:srgbClr val="FFFFFF"/>
                </a:solidFill>
                <a:latin typeface="Poppins Medium"/>
                <a:ea typeface="Poppins Medium"/>
                <a:cs typeface="Poppins Medium"/>
                <a:sym typeface="Poppins Medium"/>
              </a:rPr>
              <a:t>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sp>
      <p:sp>
        <p:nvSpPr>
          <p:cNvPr id="3" name="Freeform 3"/>
          <p:cNvSpPr/>
          <p:nvPr/>
        </p:nvSpPr>
        <p:spPr>
          <a:xfrm>
            <a:off x="9615811" y="701021"/>
            <a:ext cx="361478" cy="361478"/>
          </a:xfrm>
          <a:custGeom>
            <a:avLst/>
            <a:gdLst/>
            <a:ahLst/>
            <a:cxnLst/>
            <a:rect l="l" t="t" r="r" b="b"/>
            <a:pathLst>
              <a:path w="361478" h="361478">
                <a:moveTo>
                  <a:pt x="0" y="0"/>
                </a:moveTo>
                <a:lnTo>
                  <a:pt x="361478" y="0"/>
                </a:lnTo>
                <a:lnTo>
                  <a:pt x="361478" y="361478"/>
                </a:lnTo>
                <a:lnTo>
                  <a:pt x="0" y="3614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28700" y="825047"/>
            <a:ext cx="637879" cy="151931"/>
          </a:xfrm>
          <a:custGeom>
            <a:avLst/>
            <a:gdLst/>
            <a:ahLst/>
            <a:cxnLst/>
            <a:rect l="l" t="t" r="r" b="b"/>
            <a:pathLst>
              <a:path w="637879" h="151931">
                <a:moveTo>
                  <a:pt x="0" y="0"/>
                </a:moveTo>
                <a:lnTo>
                  <a:pt x="637879" y="0"/>
                </a:lnTo>
                <a:lnTo>
                  <a:pt x="637879" y="151931"/>
                </a:lnTo>
                <a:lnTo>
                  <a:pt x="0" y="1519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605460" y="9029768"/>
            <a:ext cx="742179" cy="742179"/>
            <a:chOff x="0" y="0"/>
            <a:chExt cx="195471" cy="195471"/>
          </a:xfrm>
        </p:grpSpPr>
        <p:sp>
          <p:nvSpPr>
            <p:cNvPr id="6" name="Freeform 6"/>
            <p:cNvSpPr/>
            <p:nvPr/>
          </p:nvSpPr>
          <p:spPr>
            <a:xfrm>
              <a:off x="0" y="0"/>
              <a:ext cx="195471" cy="195471"/>
            </a:xfrm>
            <a:custGeom>
              <a:avLst/>
              <a:gdLst/>
              <a:ahLst/>
              <a:cxnLst/>
              <a:rect l="l" t="t" r="r" b="b"/>
              <a:pathLst>
                <a:path w="195471" h="195471">
                  <a:moveTo>
                    <a:pt x="0" y="0"/>
                  </a:moveTo>
                  <a:lnTo>
                    <a:pt x="195471" y="0"/>
                  </a:lnTo>
                  <a:lnTo>
                    <a:pt x="195471" y="195471"/>
                  </a:lnTo>
                  <a:lnTo>
                    <a:pt x="0" y="195471"/>
                  </a:lnTo>
                  <a:close/>
                </a:path>
              </a:pathLst>
            </a:custGeom>
            <a:gradFill rotWithShape="1">
              <a:gsLst>
                <a:gs pos="0">
                  <a:srgbClr val="006CCD">
                    <a:alpha val="100000"/>
                  </a:srgbClr>
                </a:gs>
                <a:gs pos="100000">
                  <a:srgbClr val="050024">
                    <a:alpha val="0"/>
                  </a:srgbClr>
                </a:gs>
              </a:gsLst>
              <a:lin ang="0"/>
            </a:gradFill>
          </p:spPr>
        </p:sp>
        <p:sp>
          <p:nvSpPr>
            <p:cNvPr id="7" name="TextBox 7"/>
            <p:cNvSpPr txBox="1"/>
            <p:nvPr/>
          </p:nvSpPr>
          <p:spPr>
            <a:xfrm>
              <a:off x="0" y="-38100"/>
              <a:ext cx="195471" cy="233571"/>
            </a:xfrm>
            <a:prstGeom prst="rect">
              <a:avLst/>
            </a:prstGeom>
          </p:spPr>
          <p:txBody>
            <a:bodyPr lIns="50800" tIns="50800" rIns="50800" bIns="50800" rtlCol="0" anchor="ctr"/>
            <a:lstStyle/>
            <a:p>
              <a:pPr algn="ctr">
                <a:lnSpc>
                  <a:spcPts val="2199"/>
                </a:lnSpc>
              </a:pPr>
              <a:endParaRPr/>
            </a:p>
          </p:txBody>
        </p:sp>
      </p:grpSp>
      <p:grpSp>
        <p:nvGrpSpPr>
          <p:cNvPr id="8" name="Group 8"/>
          <p:cNvGrpSpPr/>
          <p:nvPr/>
        </p:nvGrpSpPr>
        <p:grpSpPr>
          <a:xfrm>
            <a:off x="-552450" y="1690338"/>
            <a:ext cx="18840450" cy="3453162"/>
            <a:chOff x="0" y="0"/>
            <a:chExt cx="5549116" cy="797057"/>
          </a:xfrm>
        </p:grpSpPr>
        <p:sp>
          <p:nvSpPr>
            <p:cNvPr id="9" name="Freeform 9"/>
            <p:cNvSpPr/>
            <p:nvPr/>
          </p:nvSpPr>
          <p:spPr>
            <a:xfrm>
              <a:off x="0" y="0"/>
              <a:ext cx="5549116" cy="797057"/>
            </a:xfrm>
            <a:custGeom>
              <a:avLst/>
              <a:gdLst/>
              <a:ahLst/>
              <a:cxnLst/>
              <a:rect l="l" t="t" r="r" b="b"/>
              <a:pathLst>
                <a:path w="5549116" h="797057">
                  <a:moveTo>
                    <a:pt x="0" y="0"/>
                  </a:moveTo>
                  <a:lnTo>
                    <a:pt x="5549116" y="0"/>
                  </a:lnTo>
                  <a:lnTo>
                    <a:pt x="5549116" y="797057"/>
                  </a:lnTo>
                  <a:lnTo>
                    <a:pt x="0" y="797057"/>
                  </a:lnTo>
                  <a:close/>
                </a:path>
              </a:pathLst>
            </a:custGeom>
            <a:gradFill rotWithShape="1">
              <a:gsLst>
                <a:gs pos="0">
                  <a:srgbClr val="006CCD">
                    <a:alpha val="0"/>
                  </a:srgbClr>
                </a:gs>
                <a:gs pos="100000">
                  <a:srgbClr val="2376D4">
                    <a:alpha val="100000"/>
                  </a:srgbClr>
                </a:gs>
              </a:gsLst>
              <a:lin ang="0"/>
            </a:gradFill>
          </p:spPr>
        </p:sp>
        <p:sp>
          <p:nvSpPr>
            <p:cNvPr id="10" name="TextBox 10"/>
            <p:cNvSpPr txBox="1"/>
            <p:nvPr/>
          </p:nvSpPr>
          <p:spPr>
            <a:xfrm>
              <a:off x="0" y="-38100"/>
              <a:ext cx="5549116" cy="835157"/>
            </a:xfrm>
            <a:prstGeom prst="rect">
              <a:avLst/>
            </a:prstGeom>
          </p:spPr>
          <p:txBody>
            <a:bodyPr lIns="50800" tIns="50800" rIns="50800" bIns="50800" rtlCol="0" anchor="ctr"/>
            <a:lstStyle/>
            <a:p>
              <a:pPr algn="ctr">
                <a:lnSpc>
                  <a:spcPts val="2199"/>
                </a:lnSpc>
              </a:pPr>
              <a:endParaRPr/>
            </a:p>
          </p:txBody>
        </p:sp>
      </p:grpSp>
      <p:sp>
        <p:nvSpPr>
          <p:cNvPr id="11" name="Freeform 11"/>
          <p:cNvSpPr/>
          <p:nvPr/>
        </p:nvSpPr>
        <p:spPr>
          <a:xfrm>
            <a:off x="816422" y="1457877"/>
            <a:ext cx="14652178" cy="6592472"/>
          </a:xfrm>
          <a:custGeom>
            <a:avLst/>
            <a:gdLst/>
            <a:ahLst/>
            <a:cxnLst/>
            <a:rect l="l" t="t" r="r" b="b"/>
            <a:pathLst>
              <a:path w="14982892" h="6592472">
                <a:moveTo>
                  <a:pt x="0" y="0"/>
                </a:moveTo>
                <a:lnTo>
                  <a:pt x="14982892" y="0"/>
                </a:lnTo>
                <a:lnTo>
                  <a:pt x="14982892" y="6592472"/>
                </a:lnTo>
                <a:lnTo>
                  <a:pt x="0" y="6592472"/>
                </a:lnTo>
                <a:lnTo>
                  <a:pt x="0" y="0"/>
                </a:lnTo>
                <a:close/>
              </a:path>
            </a:pathLst>
          </a:custGeom>
          <a:blipFill>
            <a:blip r:embed="rId7"/>
            <a:stretch>
              <a:fillRect/>
            </a:stretch>
          </a:blipFill>
        </p:spPr>
      </p:sp>
      <p:sp>
        <p:nvSpPr>
          <p:cNvPr id="12" name="TextBox 12"/>
          <p:cNvSpPr txBox="1"/>
          <p:nvPr/>
        </p:nvSpPr>
        <p:spPr>
          <a:xfrm>
            <a:off x="8518616" y="-778774"/>
            <a:ext cx="2530384" cy="267958"/>
          </a:xfrm>
          <a:prstGeom prst="rect">
            <a:avLst/>
          </a:prstGeom>
        </p:spPr>
        <p:txBody>
          <a:bodyPr wrap="square" lIns="0" tIns="0" rIns="0" bIns="0" rtlCol="0" anchor="t">
            <a:spAutoFit/>
          </a:bodyPr>
          <a:lstStyle/>
          <a:p>
            <a:pPr algn="l">
              <a:lnSpc>
                <a:spcPts val="2199"/>
              </a:lnSpc>
              <a:spcBef>
                <a:spcPct val="0"/>
              </a:spcBef>
            </a:pPr>
            <a:r>
              <a:rPr lang="en-US" sz="1570" b="1" dirty="0" err="1">
                <a:solidFill>
                  <a:srgbClr val="FFFFFF"/>
                </a:solidFill>
                <a:latin typeface="Poppins Medium"/>
                <a:ea typeface="Poppins Medium"/>
                <a:cs typeface="Poppins Medium"/>
                <a:sym typeface="Poppins Medium"/>
              </a:rPr>
              <a:t>Thynk</a:t>
            </a:r>
            <a:r>
              <a:rPr lang="en-US" sz="1570" b="1" dirty="0">
                <a:solidFill>
                  <a:srgbClr val="FFFFFF"/>
                </a:solidFill>
                <a:latin typeface="Poppins Medium"/>
                <a:ea typeface="Poppins Medium"/>
                <a:cs typeface="Poppins Medium"/>
                <a:sym typeface="Poppins Medium"/>
              </a:rPr>
              <a:t> Unlimited</a:t>
            </a:r>
          </a:p>
        </p:txBody>
      </p:sp>
      <p:sp>
        <p:nvSpPr>
          <p:cNvPr id="13" name="TextBox 13"/>
          <p:cNvSpPr txBox="1"/>
          <p:nvPr/>
        </p:nvSpPr>
        <p:spPr>
          <a:xfrm>
            <a:off x="941728" y="9182100"/>
            <a:ext cx="724851" cy="425309"/>
          </a:xfrm>
          <a:prstGeom prst="rect">
            <a:avLst/>
          </a:prstGeom>
        </p:spPr>
        <p:txBody>
          <a:bodyPr lIns="0" tIns="0" rIns="0" bIns="0" rtlCol="0" anchor="t">
            <a:spAutoFit/>
          </a:bodyPr>
          <a:lstStyle/>
          <a:p>
            <a:pPr algn="l">
              <a:lnSpc>
                <a:spcPts val="3459"/>
              </a:lnSpc>
              <a:spcBef>
                <a:spcPct val="0"/>
              </a:spcBef>
            </a:pPr>
            <a:r>
              <a:rPr lang="en-US" sz="2470" b="1" dirty="0">
                <a:solidFill>
                  <a:srgbClr val="FFFFFF"/>
                </a:solidFill>
                <a:latin typeface="Poppins Medium"/>
                <a:ea typeface="Poppins Medium"/>
                <a:cs typeface="Poppins Medium"/>
                <a:sym typeface="Poppins Medium"/>
              </a:rPr>
              <a:t>16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sp>
      <p:sp>
        <p:nvSpPr>
          <p:cNvPr id="3" name="Freeform 3"/>
          <p:cNvSpPr/>
          <p:nvPr/>
        </p:nvSpPr>
        <p:spPr>
          <a:xfrm>
            <a:off x="9615811" y="701021"/>
            <a:ext cx="361478" cy="361478"/>
          </a:xfrm>
          <a:custGeom>
            <a:avLst/>
            <a:gdLst/>
            <a:ahLst/>
            <a:cxnLst/>
            <a:rect l="l" t="t" r="r" b="b"/>
            <a:pathLst>
              <a:path w="361478" h="361478">
                <a:moveTo>
                  <a:pt x="0" y="0"/>
                </a:moveTo>
                <a:lnTo>
                  <a:pt x="361478" y="0"/>
                </a:lnTo>
                <a:lnTo>
                  <a:pt x="361478" y="361478"/>
                </a:lnTo>
                <a:lnTo>
                  <a:pt x="0" y="3614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28700" y="825047"/>
            <a:ext cx="637879" cy="151931"/>
          </a:xfrm>
          <a:custGeom>
            <a:avLst/>
            <a:gdLst/>
            <a:ahLst/>
            <a:cxnLst/>
            <a:rect l="l" t="t" r="r" b="b"/>
            <a:pathLst>
              <a:path w="637879" h="151931">
                <a:moveTo>
                  <a:pt x="0" y="0"/>
                </a:moveTo>
                <a:lnTo>
                  <a:pt x="637879" y="0"/>
                </a:lnTo>
                <a:lnTo>
                  <a:pt x="637879" y="151931"/>
                </a:lnTo>
                <a:lnTo>
                  <a:pt x="0" y="1519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605460" y="9029768"/>
            <a:ext cx="742179" cy="742179"/>
            <a:chOff x="0" y="0"/>
            <a:chExt cx="195471" cy="195471"/>
          </a:xfrm>
        </p:grpSpPr>
        <p:sp>
          <p:nvSpPr>
            <p:cNvPr id="6" name="Freeform 6"/>
            <p:cNvSpPr/>
            <p:nvPr/>
          </p:nvSpPr>
          <p:spPr>
            <a:xfrm>
              <a:off x="0" y="0"/>
              <a:ext cx="195471" cy="195471"/>
            </a:xfrm>
            <a:custGeom>
              <a:avLst/>
              <a:gdLst/>
              <a:ahLst/>
              <a:cxnLst/>
              <a:rect l="l" t="t" r="r" b="b"/>
              <a:pathLst>
                <a:path w="195471" h="195471">
                  <a:moveTo>
                    <a:pt x="0" y="0"/>
                  </a:moveTo>
                  <a:lnTo>
                    <a:pt x="195471" y="0"/>
                  </a:lnTo>
                  <a:lnTo>
                    <a:pt x="195471" y="195471"/>
                  </a:lnTo>
                  <a:lnTo>
                    <a:pt x="0" y="195471"/>
                  </a:lnTo>
                  <a:close/>
                </a:path>
              </a:pathLst>
            </a:custGeom>
            <a:gradFill rotWithShape="1">
              <a:gsLst>
                <a:gs pos="0">
                  <a:srgbClr val="006CCD">
                    <a:alpha val="100000"/>
                  </a:srgbClr>
                </a:gs>
                <a:gs pos="100000">
                  <a:srgbClr val="050024">
                    <a:alpha val="0"/>
                  </a:srgbClr>
                </a:gs>
              </a:gsLst>
              <a:lin ang="0"/>
            </a:gradFill>
          </p:spPr>
        </p:sp>
        <p:sp>
          <p:nvSpPr>
            <p:cNvPr id="7" name="TextBox 7"/>
            <p:cNvSpPr txBox="1"/>
            <p:nvPr/>
          </p:nvSpPr>
          <p:spPr>
            <a:xfrm>
              <a:off x="0" y="-38100"/>
              <a:ext cx="195471" cy="233571"/>
            </a:xfrm>
            <a:prstGeom prst="rect">
              <a:avLst/>
            </a:prstGeom>
          </p:spPr>
          <p:txBody>
            <a:bodyPr lIns="50800" tIns="50800" rIns="50800" bIns="50800" rtlCol="0" anchor="ctr"/>
            <a:lstStyle/>
            <a:p>
              <a:pPr algn="ctr">
                <a:lnSpc>
                  <a:spcPts val="2199"/>
                </a:lnSpc>
              </a:pPr>
              <a:endParaRPr/>
            </a:p>
          </p:txBody>
        </p:sp>
      </p:grpSp>
      <p:grpSp>
        <p:nvGrpSpPr>
          <p:cNvPr id="8" name="Group 8"/>
          <p:cNvGrpSpPr/>
          <p:nvPr/>
        </p:nvGrpSpPr>
        <p:grpSpPr>
          <a:xfrm rot="10800000">
            <a:off x="0" y="1896519"/>
            <a:ext cx="7258050" cy="1494380"/>
            <a:chOff x="0" y="0"/>
            <a:chExt cx="5549116" cy="797057"/>
          </a:xfrm>
        </p:grpSpPr>
        <p:sp>
          <p:nvSpPr>
            <p:cNvPr id="9" name="Freeform 9"/>
            <p:cNvSpPr/>
            <p:nvPr/>
          </p:nvSpPr>
          <p:spPr>
            <a:xfrm>
              <a:off x="0" y="0"/>
              <a:ext cx="5549116" cy="797057"/>
            </a:xfrm>
            <a:custGeom>
              <a:avLst/>
              <a:gdLst/>
              <a:ahLst/>
              <a:cxnLst/>
              <a:rect l="l" t="t" r="r" b="b"/>
              <a:pathLst>
                <a:path w="5549116" h="797057">
                  <a:moveTo>
                    <a:pt x="0" y="0"/>
                  </a:moveTo>
                  <a:lnTo>
                    <a:pt x="5549116" y="0"/>
                  </a:lnTo>
                  <a:lnTo>
                    <a:pt x="5549116" y="797057"/>
                  </a:lnTo>
                  <a:lnTo>
                    <a:pt x="0" y="797057"/>
                  </a:lnTo>
                  <a:close/>
                </a:path>
              </a:pathLst>
            </a:custGeom>
            <a:gradFill rotWithShape="1">
              <a:gsLst>
                <a:gs pos="0">
                  <a:srgbClr val="006CCD">
                    <a:alpha val="0"/>
                  </a:srgbClr>
                </a:gs>
                <a:gs pos="100000">
                  <a:srgbClr val="2376D4">
                    <a:alpha val="100000"/>
                  </a:srgbClr>
                </a:gs>
              </a:gsLst>
              <a:lin ang="0"/>
            </a:gradFill>
          </p:spPr>
        </p:sp>
        <p:sp>
          <p:nvSpPr>
            <p:cNvPr id="10" name="TextBox 10"/>
            <p:cNvSpPr txBox="1"/>
            <p:nvPr/>
          </p:nvSpPr>
          <p:spPr>
            <a:xfrm>
              <a:off x="0" y="-38100"/>
              <a:ext cx="5549116" cy="835157"/>
            </a:xfrm>
            <a:prstGeom prst="rect">
              <a:avLst/>
            </a:prstGeom>
          </p:spPr>
          <p:txBody>
            <a:bodyPr lIns="50800" tIns="50800" rIns="50800" bIns="50800" rtlCol="0" anchor="ctr"/>
            <a:lstStyle/>
            <a:p>
              <a:pPr algn="ctr">
                <a:lnSpc>
                  <a:spcPts val="2199"/>
                </a:lnSpc>
              </a:pPr>
              <a:endParaRPr/>
            </a:p>
          </p:txBody>
        </p:sp>
      </p:grpSp>
      <p:sp>
        <p:nvSpPr>
          <p:cNvPr id="12" name="TextBox 12"/>
          <p:cNvSpPr txBox="1"/>
          <p:nvPr/>
        </p:nvSpPr>
        <p:spPr>
          <a:xfrm>
            <a:off x="8518616" y="-778774"/>
            <a:ext cx="2530384" cy="267958"/>
          </a:xfrm>
          <a:prstGeom prst="rect">
            <a:avLst/>
          </a:prstGeom>
        </p:spPr>
        <p:txBody>
          <a:bodyPr wrap="square" lIns="0" tIns="0" rIns="0" bIns="0" rtlCol="0" anchor="t">
            <a:spAutoFit/>
          </a:bodyPr>
          <a:lstStyle/>
          <a:p>
            <a:pPr algn="l">
              <a:lnSpc>
                <a:spcPts val="2199"/>
              </a:lnSpc>
              <a:spcBef>
                <a:spcPct val="0"/>
              </a:spcBef>
            </a:pPr>
            <a:r>
              <a:rPr lang="en-US" sz="1570" b="1" dirty="0" err="1">
                <a:solidFill>
                  <a:srgbClr val="FFFFFF"/>
                </a:solidFill>
                <a:latin typeface="Poppins Medium"/>
                <a:ea typeface="Poppins Medium"/>
                <a:cs typeface="Poppins Medium"/>
                <a:sym typeface="Poppins Medium"/>
              </a:rPr>
              <a:t>Thynk</a:t>
            </a:r>
            <a:r>
              <a:rPr lang="en-US" sz="1570" b="1" dirty="0">
                <a:solidFill>
                  <a:srgbClr val="FFFFFF"/>
                </a:solidFill>
                <a:latin typeface="Poppins Medium"/>
                <a:ea typeface="Poppins Medium"/>
                <a:cs typeface="Poppins Medium"/>
                <a:sym typeface="Poppins Medium"/>
              </a:rPr>
              <a:t> Unlimited</a:t>
            </a:r>
          </a:p>
        </p:txBody>
      </p:sp>
      <p:sp>
        <p:nvSpPr>
          <p:cNvPr id="13" name="TextBox 13"/>
          <p:cNvSpPr txBox="1"/>
          <p:nvPr/>
        </p:nvSpPr>
        <p:spPr>
          <a:xfrm>
            <a:off x="941728" y="9182100"/>
            <a:ext cx="724851" cy="425309"/>
          </a:xfrm>
          <a:prstGeom prst="rect">
            <a:avLst/>
          </a:prstGeom>
        </p:spPr>
        <p:txBody>
          <a:bodyPr lIns="0" tIns="0" rIns="0" bIns="0" rtlCol="0" anchor="t">
            <a:spAutoFit/>
          </a:bodyPr>
          <a:lstStyle/>
          <a:p>
            <a:pPr algn="l">
              <a:lnSpc>
                <a:spcPts val="3459"/>
              </a:lnSpc>
              <a:spcBef>
                <a:spcPct val="0"/>
              </a:spcBef>
            </a:pPr>
            <a:r>
              <a:rPr lang="en-US" sz="2470" b="1" dirty="0">
                <a:solidFill>
                  <a:srgbClr val="FFFFFF"/>
                </a:solidFill>
                <a:latin typeface="Poppins Medium"/>
                <a:ea typeface="Poppins Medium"/>
                <a:cs typeface="Poppins Medium"/>
                <a:sym typeface="Poppins Medium"/>
              </a:rPr>
              <a:t>17</a:t>
            </a:r>
          </a:p>
        </p:txBody>
      </p:sp>
      <p:sp>
        <p:nvSpPr>
          <p:cNvPr id="14" name="TextBox 13">
            <a:extLst>
              <a:ext uri="{FF2B5EF4-FFF2-40B4-BE49-F238E27FC236}">
                <a16:creationId xmlns:a16="http://schemas.microsoft.com/office/drawing/2014/main" id="{52F66581-9396-F16F-30AB-5350A89CA305}"/>
              </a:ext>
            </a:extLst>
          </p:cNvPr>
          <p:cNvSpPr txBox="1"/>
          <p:nvPr/>
        </p:nvSpPr>
        <p:spPr>
          <a:xfrm>
            <a:off x="1045906" y="2159994"/>
            <a:ext cx="5448300" cy="830997"/>
          </a:xfrm>
          <a:prstGeom prst="rect">
            <a:avLst/>
          </a:prstGeom>
          <a:noFill/>
        </p:spPr>
        <p:txBody>
          <a:bodyPr wrap="square" rtlCol="0">
            <a:spAutoFit/>
          </a:bodyPr>
          <a:lstStyle/>
          <a:p>
            <a:r>
              <a:rPr lang="en-US" sz="4800" u="sng" dirty="0">
                <a:solidFill>
                  <a:schemeClr val="bg1"/>
                </a:solidFill>
              </a:rPr>
              <a:t>Conclusion</a:t>
            </a:r>
            <a:r>
              <a:rPr lang="en-US" sz="4800" dirty="0">
                <a:solidFill>
                  <a:schemeClr val="bg1"/>
                </a:solidFill>
              </a:rPr>
              <a:t> </a:t>
            </a:r>
          </a:p>
        </p:txBody>
      </p:sp>
      <p:sp>
        <p:nvSpPr>
          <p:cNvPr id="15" name="TextBox 14">
            <a:extLst>
              <a:ext uri="{FF2B5EF4-FFF2-40B4-BE49-F238E27FC236}">
                <a16:creationId xmlns:a16="http://schemas.microsoft.com/office/drawing/2014/main" id="{117329E0-3661-931E-D07E-15D80FC0F2BC}"/>
              </a:ext>
            </a:extLst>
          </p:cNvPr>
          <p:cNvSpPr txBox="1"/>
          <p:nvPr/>
        </p:nvSpPr>
        <p:spPr>
          <a:xfrm>
            <a:off x="1828800" y="3973149"/>
            <a:ext cx="14774047" cy="4031873"/>
          </a:xfrm>
          <a:prstGeom prst="rect">
            <a:avLst/>
          </a:prstGeom>
          <a:noFill/>
        </p:spPr>
        <p:txBody>
          <a:bodyPr wrap="square" rtlCol="0">
            <a:spAutoFit/>
          </a:bodyPr>
          <a:lstStyle/>
          <a:p>
            <a:pPr algn="just"/>
            <a:r>
              <a:rPr lang="en-US" sz="3200" dirty="0">
                <a:solidFill>
                  <a:schemeClr val="bg1"/>
                </a:solidFill>
              </a:rPr>
              <a:t>AIbughunter is a powerful tool that elevates software security by using advanced machine learning to detect and classify vulnerabilities in C/C++ code in real-time. By addressing the limitations of traditional tools, it provides developers with accurate, proactive vulnerability detection, seamlessly integrated into their workflows. This approach not only improves security but also enhances productivity by allowing developers to focus on complex tasks. As it evolves, AIbughunter promises to be an essential asset for secure coding practices, keeping pace with modern cybersecurity demands.</a:t>
            </a:r>
          </a:p>
        </p:txBody>
      </p:sp>
    </p:spTree>
    <p:extLst>
      <p:ext uri="{BB962C8B-B14F-4D97-AF65-F5344CB8AC3E}">
        <p14:creationId xmlns:p14="http://schemas.microsoft.com/office/powerpoint/2010/main" val="10398323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sp>
      <p:sp>
        <p:nvSpPr>
          <p:cNvPr id="3" name="Freeform 3"/>
          <p:cNvSpPr/>
          <p:nvPr/>
        </p:nvSpPr>
        <p:spPr>
          <a:xfrm>
            <a:off x="8963261" y="833947"/>
            <a:ext cx="361478" cy="361478"/>
          </a:xfrm>
          <a:custGeom>
            <a:avLst/>
            <a:gdLst/>
            <a:ahLst/>
            <a:cxnLst/>
            <a:rect l="l" t="t" r="r" b="b"/>
            <a:pathLst>
              <a:path w="361478" h="361478">
                <a:moveTo>
                  <a:pt x="0" y="0"/>
                </a:moveTo>
                <a:lnTo>
                  <a:pt x="361478" y="0"/>
                </a:lnTo>
                <a:lnTo>
                  <a:pt x="361478" y="361478"/>
                </a:lnTo>
                <a:lnTo>
                  <a:pt x="0" y="3614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28700" y="825047"/>
            <a:ext cx="637879" cy="151931"/>
          </a:xfrm>
          <a:custGeom>
            <a:avLst/>
            <a:gdLst/>
            <a:ahLst/>
            <a:cxnLst/>
            <a:rect l="l" t="t" r="r" b="b"/>
            <a:pathLst>
              <a:path w="637879" h="151931">
                <a:moveTo>
                  <a:pt x="0" y="0"/>
                </a:moveTo>
                <a:lnTo>
                  <a:pt x="637879" y="0"/>
                </a:lnTo>
                <a:lnTo>
                  <a:pt x="637879" y="151931"/>
                </a:lnTo>
                <a:lnTo>
                  <a:pt x="0" y="1519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6775865" y="901013"/>
            <a:ext cx="572565" cy="327924"/>
          </a:xfrm>
          <a:custGeom>
            <a:avLst/>
            <a:gdLst/>
            <a:ahLst/>
            <a:cxnLst/>
            <a:rect l="l" t="t" r="r" b="b"/>
            <a:pathLst>
              <a:path w="572565" h="327924">
                <a:moveTo>
                  <a:pt x="0" y="0"/>
                </a:moveTo>
                <a:lnTo>
                  <a:pt x="572565" y="0"/>
                </a:lnTo>
                <a:lnTo>
                  <a:pt x="572565" y="327923"/>
                </a:lnTo>
                <a:lnTo>
                  <a:pt x="0" y="3279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605460" y="9029768"/>
            <a:ext cx="742179" cy="742179"/>
            <a:chOff x="0" y="0"/>
            <a:chExt cx="195471" cy="195471"/>
          </a:xfrm>
        </p:grpSpPr>
        <p:sp>
          <p:nvSpPr>
            <p:cNvPr id="7" name="Freeform 7"/>
            <p:cNvSpPr/>
            <p:nvPr/>
          </p:nvSpPr>
          <p:spPr>
            <a:xfrm>
              <a:off x="0" y="0"/>
              <a:ext cx="195471" cy="195471"/>
            </a:xfrm>
            <a:custGeom>
              <a:avLst/>
              <a:gdLst/>
              <a:ahLst/>
              <a:cxnLst/>
              <a:rect l="l" t="t" r="r" b="b"/>
              <a:pathLst>
                <a:path w="195471" h="195471">
                  <a:moveTo>
                    <a:pt x="0" y="0"/>
                  </a:moveTo>
                  <a:lnTo>
                    <a:pt x="195471" y="0"/>
                  </a:lnTo>
                  <a:lnTo>
                    <a:pt x="195471" y="195471"/>
                  </a:lnTo>
                  <a:lnTo>
                    <a:pt x="0" y="195471"/>
                  </a:lnTo>
                  <a:close/>
                </a:path>
              </a:pathLst>
            </a:custGeom>
            <a:gradFill rotWithShape="1">
              <a:gsLst>
                <a:gs pos="0">
                  <a:srgbClr val="006CCD">
                    <a:alpha val="100000"/>
                  </a:srgbClr>
                </a:gs>
                <a:gs pos="100000">
                  <a:srgbClr val="050024">
                    <a:alpha val="0"/>
                  </a:srgbClr>
                </a:gs>
              </a:gsLst>
              <a:lin ang="0"/>
            </a:gradFill>
          </p:spPr>
        </p:sp>
        <p:sp>
          <p:nvSpPr>
            <p:cNvPr id="8" name="TextBox 8"/>
            <p:cNvSpPr txBox="1"/>
            <p:nvPr/>
          </p:nvSpPr>
          <p:spPr>
            <a:xfrm>
              <a:off x="0" y="-38100"/>
              <a:ext cx="195471" cy="233571"/>
            </a:xfrm>
            <a:prstGeom prst="rect">
              <a:avLst/>
            </a:prstGeom>
          </p:spPr>
          <p:txBody>
            <a:bodyPr lIns="50800" tIns="50800" rIns="50800" bIns="50800" rtlCol="0" anchor="ctr"/>
            <a:lstStyle/>
            <a:p>
              <a:pPr algn="ctr">
                <a:lnSpc>
                  <a:spcPts val="2199"/>
                </a:lnSpc>
              </a:pPr>
              <a:endParaRPr/>
            </a:p>
          </p:txBody>
        </p:sp>
      </p:grpSp>
      <p:grpSp>
        <p:nvGrpSpPr>
          <p:cNvPr id="9" name="Group 9"/>
          <p:cNvGrpSpPr/>
          <p:nvPr/>
        </p:nvGrpSpPr>
        <p:grpSpPr>
          <a:xfrm>
            <a:off x="1304154" y="2506973"/>
            <a:ext cx="8748831" cy="2530110"/>
            <a:chOff x="0" y="0"/>
            <a:chExt cx="2304219" cy="666366"/>
          </a:xfrm>
        </p:grpSpPr>
        <p:sp>
          <p:nvSpPr>
            <p:cNvPr id="10" name="Freeform 10"/>
            <p:cNvSpPr/>
            <p:nvPr/>
          </p:nvSpPr>
          <p:spPr>
            <a:xfrm>
              <a:off x="0" y="0"/>
              <a:ext cx="2304219" cy="666366"/>
            </a:xfrm>
            <a:custGeom>
              <a:avLst/>
              <a:gdLst/>
              <a:ahLst/>
              <a:cxnLst/>
              <a:rect l="l" t="t" r="r" b="b"/>
              <a:pathLst>
                <a:path w="2304219" h="666366">
                  <a:moveTo>
                    <a:pt x="0" y="0"/>
                  </a:moveTo>
                  <a:lnTo>
                    <a:pt x="2304219" y="0"/>
                  </a:lnTo>
                  <a:lnTo>
                    <a:pt x="2304219" y="666366"/>
                  </a:lnTo>
                  <a:lnTo>
                    <a:pt x="0" y="666366"/>
                  </a:lnTo>
                  <a:close/>
                </a:path>
              </a:pathLst>
            </a:custGeom>
            <a:gradFill rotWithShape="1">
              <a:gsLst>
                <a:gs pos="0">
                  <a:srgbClr val="000000">
                    <a:alpha val="41000"/>
                  </a:srgbClr>
                </a:gs>
                <a:gs pos="50000">
                  <a:srgbClr val="0F2949">
                    <a:alpha val="0"/>
                  </a:srgbClr>
                </a:gs>
                <a:gs pos="100000">
                  <a:srgbClr val="328DFF">
                    <a:alpha val="0"/>
                  </a:srgbClr>
                </a:gs>
              </a:gsLst>
              <a:lin ang="0"/>
            </a:gradFill>
          </p:spPr>
        </p:sp>
        <p:sp>
          <p:nvSpPr>
            <p:cNvPr id="11" name="TextBox 11"/>
            <p:cNvSpPr txBox="1"/>
            <p:nvPr/>
          </p:nvSpPr>
          <p:spPr>
            <a:xfrm>
              <a:off x="0" y="-38100"/>
              <a:ext cx="2304219" cy="704466"/>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304154" y="5734431"/>
            <a:ext cx="8748831" cy="2597989"/>
            <a:chOff x="0" y="0"/>
            <a:chExt cx="2304219" cy="684244"/>
          </a:xfrm>
        </p:grpSpPr>
        <p:sp>
          <p:nvSpPr>
            <p:cNvPr id="13" name="Freeform 13"/>
            <p:cNvSpPr/>
            <p:nvPr/>
          </p:nvSpPr>
          <p:spPr>
            <a:xfrm>
              <a:off x="0" y="0"/>
              <a:ext cx="2304219" cy="684244"/>
            </a:xfrm>
            <a:custGeom>
              <a:avLst/>
              <a:gdLst/>
              <a:ahLst/>
              <a:cxnLst/>
              <a:rect l="l" t="t" r="r" b="b"/>
              <a:pathLst>
                <a:path w="2304219" h="684244">
                  <a:moveTo>
                    <a:pt x="0" y="0"/>
                  </a:moveTo>
                  <a:lnTo>
                    <a:pt x="2304219" y="0"/>
                  </a:lnTo>
                  <a:lnTo>
                    <a:pt x="2304219" y="684244"/>
                  </a:lnTo>
                  <a:lnTo>
                    <a:pt x="0" y="684244"/>
                  </a:lnTo>
                  <a:close/>
                </a:path>
              </a:pathLst>
            </a:custGeom>
            <a:gradFill rotWithShape="1">
              <a:gsLst>
                <a:gs pos="0">
                  <a:srgbClr val="000000">
                    <a:alpha val="41000"/>
                  </a:srgbClr>
                </a:gs>
                <a:gs pos="50000">
                  <a:srgbClr val="0F2949">
                    <a:alpha val="0"/>
                  </a:srgbClr>
                </a:gs>
                <a:gs pos="100000">
                  <a:srgbClr val="328DFF">
                    <a:alpha val="0"/>
                  </a:srgbClr>
                </a:gs>
              </a:gsLst>
              <a:lin ang="0"/>
            </a:gradFill>
          </p:spPr>
        </p:sp>
        <p:sp>
          <p:nvSpPr>
            <p:cNvPr id="14" name="TextBox 14"/>
            <p:cNvSpPr txBox="1"/>
            <p:nvPr/>
          </p:nvSpPr>
          <p:spPr>
            <a:xfrm>
              <a:off x="0" y="-38100"/>
              <a:ext cx="2304219" cy="722344"/>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10743351" y="3953524"/>
            <a:ext cx="7561635" cy="2940889"/>
            <a:chOff x="0" y="0"/>
            <a:chExt cx="1991542" cy="774555"/>
          </a:xfrm>
        </p:grpSpPr>
        <p:sp>
          <p:nvSpPr>
            <p:cNvPr id="16" name="Freeform 16"/>
            <p:cNvSpPr/>
            <p:nvPr/>
          </p:nvSpPr>
          <p:spPr>
            <a:xfrm>
              <a:off x="0" y="0"/>
              <a:ext cx="1991542" cy="774555"/>
            </a:xfrm>
            <a:custGeom>
              <a:avLst/>
              <a:gdLst/>
              <a:ahLst/>
              <a:cxnLst/>
              <a:rect l="l" t="t" r="r" b="b"/>
              <a:pathLst>
                <a:path w="1991542" h="774555">
                  <a:moveTo>
                    <a:pt x="0" y="0"/>
                  </a:moveTo>
                  <a:lnTo>
                    <a:pt x="1991542" y="0"/>
                  </a:lnTo>
                  <a:lnTo>
                    <a:pt x="1991542" y="774555"/>
                  </a:lnTo>
                  <a:lnTo>
                    <a:pt x="0" y="774555"/>
                  </a:lnTo>
                  <a:close/>
                </a:path>
              </a:pathLst>
            </a:custGeom>
            <a:gradFill rotWithShape="1">
              <a:gsLst>
                <a:gs pos="0">
                  <a:srgbClr val="000000">
                    <a:alpha val="0"/>
                  </a:srgbClr>
                </a:gs>
                <a:gs pos="50000">
                  <a:srgbClr val="000000">
                    <a:alpha val="41000"/>
                  </a:srgbClr>
                </a:gs>
                <a:gs pos="100000">
                  <a:srgbClr val="000000">
                    <a:alpha val="41000"/>
                  </a:srgbClr>
                </a:gs>
              </a:gsLst>
              <a:lin ang="0"/>
            </a:gradFill>
          </p:spPr>
        </p:sp>
        <p:sp>
          <p:nvSpPr>
            <p:cNvPr id="17" name="TextBox 17"/>
            <p:cNvSpPr txBox="1"/>
            <p:nvPr/>
          </p:nvSpPr>
          <p:spPr>
            <a:xfrm>
              <a:off x="0" y="-38100"/>
              <a:ext cx="1991542" cy="812655"/>
            </a:xfrm>
            <a:prstGeom prst="rect">
              <a:avLst/>
            </a:prstGeom>
          </p:spPr>
          <p:txBody>
            <a:bodyPr lIns="50800" tIns="50800" rIns="50800" bIns="50800" rtlCol="0" anchor="ctr"/>
            <a:lstStyle/>
            <a:p>
              <a:pPr algn="ctr">
                <a:lnSpc>
                  <a:spcPts val="2659"/>
                </a:lnSpc>
                <a:spcBef>
                  <a:spcPct val="0"/>
                </a:spcBef>
              </a:pPr>
              <a:endParaRPr/>
            </a:p>
          </p:txBody>
        </p:sp>
      </p:grpSp>
      <p:sp>
        <p:nvSpPr>
          <p:cNvPr id="18" name="Freeform 18"/>
          <p:cNvSpPr/>
          <p:nvPr/>
        </p:nvSpPr>
        <p:spPr>
          <a:xfrm>
            <a:off x="13328731" y="8370823"/>
            <a:ext cx="4017541" cy="4114800"/>
          </a:xfrm>
          <a:custGeom>
            <a:avLst/>
            <a:gdLst/>
            <a:ahLst/>
            <a:cxnLst/>
            <a:rect l="l" t="t" r="r" b="b"/>
            <a:pathLst>
              <a:path w="4017541" h="4114800">
                <a:moveTo>
                  <a:pt x="0" y="0"/>
                </a:moveTo>
                <a:lnTo>
                  <a:pt x="4017542" y="0"/>
                </a:lnTo>
                <a:lnTo>
                  <a:pt x="4017542" y="4114800"/>
                </a:lnTo>
                <a:lnTo>
                  <a:pt x="0" y="4114800"/>
                </a:lnTo>
                <a:lnTo>
                  <a:pt x="0" y="0"/>
                </a:lnTo>
                <a:close/>
              </a:path>
            </a:pathLst>
          </a:custGeom>
          <a:blipFill>
            <a:blip r:embed="rId9">
              <a:alphaModFix amt="31000"/>
              <a:extLst>
                <a:ext uri="{96DAC541-7B7A-43D3-8B79-37D633B846F1}">
                  <asvg:svgBlip xmlns:asvg="http://schemas.microsoft.com/office/drawing/2016/SVG/main" r:embed="rId10"/>
                </a:ext>
              </a:extLst>
            </a:blip>
            <a:stretch>
              <a:fillRect/>
            </a:stretch>
          </a:blipFill>
        </p:spPr>
      </p:sp>
      <p:grpSp>
        <p:nvGrpSpPr>
          <p:cNvPr id="19" name="Group 19"/>
          <p:cNvGrpSpPr/>
          <p:nvPr/>
        </p:nvGrpSpPr>
        <p:grpSpPr>
          <a:xfrm>
            <a:off x="941728" y="2656541"/>
            <a:ext cx="345440" cy="345440"/>
            <a:chOff x="0" y="0"/>
            <a:chExt cx="90980" cy="90980"/>
          </a:xfrm>
        </p:grpSpPr>
        <p:sp>
          <p:nvSpPr>
            <p:cNvPr id="20" name="Freeform 20"/>
            <p:cNvSpPr/>
            <p:nvPr/>
          </p:nvSpPr>
          <p:spPr>
            <a:xfrm>
              <a:off x="0" y="0"/>
              <a:ext cx="90980" cy="90980"/>
            </a:xfrm>
            <a:custGeom>
              <a:avLst/>
              <a:gdLst/>
              <a:ahLst/>
              <a:cxnLst/>
              <a:rect l="l" t="t" r="r" b="b"/>
              <a:pathLst>
                <a:path w="90980" h="90980">
                  <a:moveTo>
                    <a:pt x="0" y="0"/>
                  </a:moveTo>
                  <a:lnTo>
                    <a:pt x="90980" y="0"/>
                  </a:lnTo>
                  <a:lnTo>
                    <a:pt x="90980" y="90980"/>
                  </a:lnTo>
                  <a:lnTo>
                    <a:pt x="0" y="90980"/>
                  </a:lnTo>
                  <a:close/>
                </a:path>
              </a:pathLst>
            </a:custGeom>
            <a:solidFill>
              <a:srgbClr val="006CCD"/>
            </a:solidFill>
          </p:spPr>
        </p:sp>
        <p:sp>
          <p:nvSpPr>
            <p:cNvPr id="21" name="TextBox 21"/>
            <p:cNvSpPr txBox="1"/>
            <p:nvPr/>
          </p:nvSpPr>
          <p:spPr>
            <a:xfrm>
              <a:off x="0" y="-38100"/>
              <a:ext cx="90980" cy="129080"/>
            </a:xfrm>
            <a:prstGeom prst="rect">
              <a:avLst/>
            </a:prstGeom>
          </p:spPr>
          <p:txBody>
            <a:bodyPr lIns="50800" tIns="50800" rIns="50800" bIns="50800" rtlCol="0" anchor="ctr"/>
            <a:lstStyle/>
            <a:p>
              <a:pPr algn="ctr">
                <a:lnSpc>
                  <a:spcPts val="2199"/>
                </a:lnSpc>
              </a:pPr>
              <a:endParaRPr/>
            </a:p>
          </p:txBody>
        </p:sp>
      </p:grpSp>
      <p:sp>
        <p:nvSpPr>
          <p:cNvPr id="22" name="TextBox 22"/>
          <p:cNvSpPr txBox="1"/>
          <p:nvPr/>
        </p:nvSpPr>
        <p:spPr>
          <a:xfrm>
            <a:off x="8518616" y="-1943100"/>
            <a:ext cx="1920784" cy="267958"/>
          </a:xfrm>
          <a:prstGeom prst="rect">
            <a:avLst/>
          </a:prstGeom>
        </p:spPr>
        <p:txBody>
          <a:bodyPr wrap="square" lIns="0" tIns="0" rIns="0" bIns="0" rtlCol="0" anchor="t">
            <a:spAutoFit/>
          </a:bodyPr>
          <a:lstStyle/>
          <a:p>
            <a:pPr algn="l">
              <a:lnSpc>
                <a:spcPts val="2199"/>
              </a:lnSpc>
              <a:spcBef>
                <a:spcPct val="0"/>
              </a:spcBef>
            </a:pPr>
            <a:r>
              <a:rPr lang="en-US" sz="1570" b="1" dirty="0" err="1">
                <a:solidFill>
                  <a:srgbClr val="FFFFFF"/>
                </a:solidFill>
                <a:latin typeface="Poppins Medium"/>
                <a:ea typeface="Poppins Medium"/>
                <a:cs typeface="Poppins Medium"/>
                <a:sym typeface="Poppins Medium"/>
              </a:rPr>
              <a:t>Thynk</a:t>
            </a:r>
            <a:r>
              <a:rPr lang="en-US" sz="1570" b="1" dirty="0">
                <a:solidFill>
                  <a:srgbClr val="FFFFFF"/>
                </a:solidFill>
                <a:latin typeface="Poppins Medium"/>
                <a:ea typeface="Poppins Medium"/>
                <a:cs typeface="Poppins Medium"/>
                <a:sym typeface="Poppins Medium"/>
              </a:rPr>
              <a:t> Unlimited</a:t>
            </a:r>
          </a:p>
        </p:txBody>
      </p:sp>
      <p:sp>
        <p:nvSpPr>
          <p:cNvPr id="23" name="TextBox 23"/>
          <p:cNvSpPr txBox="1"/>
          <p:nvPr/>
        </p:nvSpPr>
        <p:spPr>
          <a:xfrm>
            <a:off x="941728" y="9182100"/>
            <a:ext cx="724851" cy="425309"/>
          </a:xfrm>
          <a:prstGeom prst="rect">
            <a:avLst/>
          </a:prstGeom>
        </p:spPr>
        <p:txBody>
          <a:bodyPr lIns="0" tIns="0" rIns="0" bIns="0" rtlCol="0" anchor="t">
            <a:spAutoFit/>
          </a:bodyPr>
          <a:lstStyle/>
          <a:p>
            <a:pPr algn="l">
              <a:lnSpc>
                <a:spcPts val="3459"/>
              </a:lnSpc>
              <a:spcBef>
                <a:spcPct val="0"/>
              </a:spcBef>
            </a:pPr>
            <a:r>
              <a:rPr lang="en-US" sz="2470" b="1" dirty="0">
                <a:solidFill>
                  <a:srgbClr val="FFFFFF"/>
                </a:solidFill>
                <a:latin typeface="Poppins Medium"/>
                <a:ea typeface="Poppins Medium"/>
                <a:cs typeface="Poppins Medium"/>
                <a:sym typeface="Poppins Medium"/>
              </a:rPr>
              <a:t>18</a:t>
            </a:r>
          </a:p>
        </p:txBody>
      </p:sp>
      <p:sp>
        <p:nvSpPr>
          <p:cNvPr id="24" name="TextBox 24"/>
          <p:cNvSpPr txBox="1"/>
          <p:nvPr/>
        </p:nvSpPr>
        <p:spPr>
          <a:xfrm>
            <a:off x="12877800" y="5143501"/>
            <a:ext cx="7195293" cy="1929888"/>
          </a:xfrm>
          <a:prstGeom prst="rect">
            <a:avLst/>
          </a:prstGeom>
        </p:spPr>
        <p:txBody>
          <a:bodyPr wrap="square" lIns="0" tIns="0" rIns="0" bIns="0" rtlCol="0" anchor="t">
            <a:spAutoFit/>
          </a:bodyPr>
          <a:lstStyle/>
          <a:p>
            <a:pPr algn="l">
              <a:lnSpc>
                <a:spcPts val="7441"/>
              </a:lnSpc>
            </a:pPr>
            <a:r>
              <a:rPr lang="en-US" sz="8001" dirty="0">
                <a:solidFill>
                  <a:srgbClr val="FFFFFF"/>
                </a:solidFill>
                <a:latin typeface="Anton"/>
                <a:ea typeface="Anton"/>
                <a:cs typeface="Anton"/>
                <a:sym typeface="Anton"/>
              </a:rPr>
              <a:t>REFERENCES </a:t>
            </a:r>
          </a:p>
          <a:p>
            <a:pPr algn="l">
              <a:lnSpc>
                <a:spcPts val="7441"/>
              </a:lnSpc>
            </a:pPr>
            <a:endParaRPr lang="en-US" sz="8001" dirty="0">
              <a:solidFill>
                <a:srgbClr val="FFFFFF"/>
              </a:solidFill>
              <a:latin typeface="Anton"/>
              <a:ea typeface="Anton"/>
              <a:cs typeface="Anton"/>
              <a:sym typeface="Anton"/>
            </a:endParaRPr>
          </a:p>
        </p:txBody>
      </p:sp>
      <p:sp>
        <p:nvSpPr>
          <p:cNvPr id="25" name="TextBox 25"/>
          <p:cNvSpPr txBox="1"/>
          <p:nvPr/>
        </p:nvSpPr>
        <p:spPr>
          <a:xfrm>
            <a:off x="1649594" y="6116477"/>
            <a:ext cx="10086795" cy="1833895"/>
          </a:xfrm>
          <a:prstGeom prst="rect">
            <a:avLst/>
          </a:prstGeom>
        </p:spPr>
        <p:txBody>
          <a:bodyPr wrap="square" lIns="0" tIns="0" rIns="0" bIns="0" rtlCol="0" anchor="t">
            <a:spAutoFit/>
          </a:bodyPr>
          <a:lstStyle/>
          <a:p>
            <a:pPr algn="l">
              <a:lnSpc>
                <a:spcPts val="2759"/>
              </a:lnSpc>
            </a:pPr>
            <a:r>
              <a:rPr lang="en-US" sz="1970" b="1" dirty="0">
                <a:solidFill>
                  <a:srgbClr val="FFFFFF"/>
                </a:solidFill>
                <a:latin typeface="Poppins Medium"/>
                <a:ea typeface="Poppins Medium"/>
                <a:cs typeface="Poppins Medium"/>
                <a:sym typeface="Poppins Medium"/>
              </a:rPr>
              <a:t>Fu, M., </a:t>
            </a:r>
            <a:r>
              <a:rPr lang="en-US" sz="1970" b="1" dirty="0" err="1">
                <a:solidFill>
                  <a:srgbClr val="FFFFFF"/>
                </a:solidFill>
                <a:latin typeface="Poppins Medium"/>
                <a:ea typeface="Poppins Medium"/>
                <a:cs typeface="Poppins Medium"/>
                <a:sym typeface="Poppins Medium"/>
              </a:rPr>
              <a:t>Tantithamthavorn</a:t>
            </a:r>
            <a:r>
              <a:rPr lang="en-US" sz="1970" b="1" dirty="0">
                <a:solidFill>
                  <a:srgbClr val="FFFFFF"/>
                </a:solidFill>
                <a:latin typeface="Poppins Medium"/>
                <a:ea typeface="Poppins Medium"/>
                <a:cs typeface="Poppins Medium"/>
                <a:sym typeface="Poppins Medium"/>
              </a:rPr>
              <a:t>, C., Le, T., </a:t>
            </a:r>
            <a:r>
              <a:rPr lang="en-US" sz="1970" b="1" dirty="0" err="1">
                <a:solidFill>
                  <a:srgbClr val="FFFFFF"/>
                </a:solidFill>
                <a:latin typeface="Poppins Medium"/>
                <a:ea typeface="Poppins Medium"/>
                <a:cs typeface="Poppins Medium"/>
                <a:sym typeface="Poppins Medium"/>
              </a:rPr>
              <a:t>Kume</a:t>
            </a:r>
            <a:r>
              <a:rPr lang="en-US" sz="1970" b="1" dirty="0">
                <a:solidFill>
                  <a:srgbClr val="FFFFFF"/>
                </a:solidFill>
                <a:latin typeface="Poppins Medium"/>
                <a:ea typeface="Poppins Medium"/>
                <a:cs typeface="Poppins Medium"/>
                <a:sym typeface="Poppins Medium"/>
              </a:rPr>
              <a:t>, Y., Nguyen, V., Phung, D., &amp; Grundy, J. (2024). </a:t>
            </a:r>
            <a:r>
              <a:rPr lang="en-US" sz="1970" b="1" dirty="0" err="1">
                <a:solidFill>
                  <a:srgbClr val="FFFFFF"/>
                </a:solidFill>
                <a:latin typeface="Poppins Medium"/>
                <a:ea typeface="Poppins Medium"/>
                <a:cs typeface="Poppins Medium"/>
                <a:sym typeface="Poppins Medium"/>
              </a:rPr>
              <a:t>Aibughunter</a:t>
            </a:r>
            <a:r>
              <a:rPr lang="en-US" sz="1970" b="1" dirty="0">
                <a:solidFill>
                  <a:srgbClr val="FFFFFF"/>
                </a:solidFill>
                <a:latin typeface="Poppins Medium"/>
                <a:ea typeface="Poppins Medium"/>
                <a:cs typeface="Poppins Medium"/>
                <a:sym typeface="Poppins Medium"/>
              </a:rPr>
              <a:t>: A practical tool for predicting, classifying and repairing software vulnerabilities. Empirical Software Engineering, 29(1), 4. https://link.springer.com/content/pdf/10.1007/s10664-023-10346-3.pdf </a:t>
            </a:r>
          </a:p>
          <a:p>
            <a:pPr algn="l">
              <a:lnSpc>
                <a:spcPts val="2759"/>
              </a:lnSpc>
              <a:spcBef>
                <a:spcPct val="0"/>
              </a:spcBef>
            </a:pPr>
            <a:endParaRPr lang="en-US" sz="1970" b="1" dirty="0">
              <a:solidFill>
                <a:srgbClr val="FFFFFF"/>
              </a:solidFill>
              <a:latin typeface="Poppins Medium"/>
              <a:ea typeface="Poppins Medium"/>
              <a:cs typeface="Poppins Medium"/>
              <a:sym typeface="Poppins Medium"/>
            </a:endParaRPr>
          </a:p>
        </p:txBody>
      </p:sp>
      <p:sp>
        <p:nvSpPr>
          <p:cNvPr id="26" name="TextBox 26"/>
          <p:cNvSpPr txBox="1"/>
          <p:nvPr/>
        </p:nvSpPr>
        <p:spPr>
          <a:xfrm>
            <a:off x="1666579" y="2599391"/>
            <a:ext cx="9733909" cy="2411887"/>
          </a:xfrm>
          <a:prstGeom prst="rect">
            <a:avLst/>
          </a:prstGeom>
        </p:spPr>
        <p:txBody>
          <a:bodyPr lIns="0" tIns="0" rIns="0" bIns="0" rtlCol="0" anchor="t">
            <a:spAutoFit/>
          </a:bodyPr>
          <a:lstStyle/>
          <a:p>
            <a:pPr algn="l">
              <a:lnSpc>
                <a:spcPts val="3071"/>
              </a:lnSpc>
            </a:pPr>
            <a:r>
              <a:rPr lang="en-US" sz="2193" b="1">
                <a:solidFill>
                  <a:srgbClr val="FFFFFF"/>
                </a:solidFill>
                <a:latin typeface="Poppins Medium"/>
                <a:ea typeface="Poppins Medium"/>
                <a:cs typeface="Poppins Medium"/>
                <a:sym typeface="Poppins Medium"/>
              </a:rPr>
              <a:t>Fu, M., &amp; Tantithamthavorn, C. (2022). LineVul: A Transformer-based Line-Level Vulnerability Prediction. In Proceedings of the 19th International Conference on Mining Software Repositories (MSR '22), May 23–24, 2022, Pittsburgh, PA, USA. ACM, New York, NY, USA, 13 pages. https://michaelfu1998-create.github.io/papers/linevul.pdf </a:t>
            </a:r>
          </a:p>
          <a:p>
            <a:pPr algn="l">
              <a:lnSpc>
                <a:spcPts val="4051"/>
              </a:lnSpc>
              <a:spcBef>
                <a:spcPct val="0"/>
              </a:spcBef>
            </a:pPr>
            <a:endParaRPr lang="en-US" sz="2193" b="1">
              <a:solidFill>
                <a:srgbClr val="FFFFFF"/>
              </a:solidFill>
              <a:latin typeface="Poppins Medium"/>
              <a:ea typeface="Poppins Medium"/>
              <a:cs typeface="Poppins Medium"/>
              <a:sym typeface="Poppins Medium"/>
            </a:endParaRPr>
          </a:p>
        </p:txBody>
      </p:sp>
      <p:grpSp>
        <p:nvGrpSpPr>
          <p:cNvPr id="27" name="Group 27"/>
          <p:cNvGrpSpPr/>
          <p:nvPr/>
        </p:nvGrpSpPr>
        <p:grpSpPr>
          <a:xfrm>
            <a:off x="961812" y="6076977"/>
            <a:ext cx="345440" cy="345440"/>
            <a:chOff x="0" y="0"/>
            <a:chExt cx="90980" cy="90980"/>
          </a:xfrm>
        </p:grpSpPr>
        <p:sp>
          <p:nvSpPr>
            <p:cNvPr id="28" name="Freeform 28"/>
            <p:cNvSpPr/>
            <p:nvPr/>
          </p:nvSpPr>
          <p:spPr>
            <a:xfrm>
              <a:off x="0" y="0"/>
              <a:ext cx="90980" cy="90980"/>
            </a:xfrm>
            <a:custGeom>
              <a:avLst/>
              <a:gdLst/>
              <a:ahLst/>
              <a:cxnLst/>
              <a:rect l="l" t="t" r="r" b="b"/>
              <a:pathLst>
                <a:path w="90980" h="90980">
                  <a:moveTo>
                    <a:pt x="0" y="0"/>
                  </a:moveTo>
                  <a:lnTo>
                    <a:pt x="90980" y="0"/>
                  </a:lnTo>
                  <a:lnTo>
                    <a:pt x="90980" y="90980"/>
                  </a:lnTo>
                  <a:lnTo>
                    <a:pt x="0" y="90980"/>
                  </a:lnTo>
                  <a:close/>
                </a:path>
              </a:pathLst>
            </a:custGeom>
            <a:solidFill>
              <a:srgbClr val="006CCD"/>
            </a:solidFill>
          </p:spPr>
        </p:sp>
        <p:sp>
          <p:nvSpPr>
            <p:cNvPr id="29" name="TextBox 29"/>
            <p:cNvSpPr txBox="1"/>
            <p:nvPr/>
          </p:nvSpPr>
          <p:spPr>
            <a:xfrm>
              <a:off x="0" y="-38100"/>
              <a:ext cx="90980" cy="129080"/>
            </a:xfrm>
            <a:prstGeom prst="rect">
              <a:avLst/>
            </a:prstGeom>
          </p:spPr>
          <p:txBody>
            <a:bodyPr lIns="50800" tIns="50800" rIns="50800" bIns="50800" rtlCol="0" anchor="ctr"/>
            <a:lstStyle/>
            <a:p>
              <a:pPr algn="ctr">
                <a:lnSpc>
                  <a:spcPts val="2199"/>
                </a:lnSpc>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sp>
      <p:sp>
        <p:nvSpPr>
          <p:cNvPr id="3" name="Freeform 3"/>
          <p:cNvSpPr/>
          <p:nvPr/>
        </p:nvSpPr>
        <p:spPr>
          <a:xfrm>
            <a:off x="8337877" y="825417"/>
            <a:ext cx="361478" cy="361478"/>
          </a:xfrm>
          <a:custGeom>
            <a:avLst/>
            <a:gdLst/>
            <a:ahLst/>
            <a:cxnLst/>
            <a:rect l="l" t="t" r="r" b="b"/>
            <a:pathLst>
              <a:path w="361478" h="361478">
                <a:moveTo>
                  <a:pt x="0" y="0"/>
                </a:moveTo>
                <a:lnTo>
                  <a:pt x="361478" y="0"/>
                </a:lnTo>
                <a:lnTo>
                  <a:pt x="361478" y="361478"/>
                </a:lnTo>
                <a:lnTo>
                  <a:pt x="0" y="3614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6775865" y="901013"/>
            <a:ext cx="572565" cy="327924"/>
          </a:xfrm>
          <a:custGeom>
            <a:avLst/>
            <a:gdLst/>
            <a:ahLst/>
            <a:cxnLst/>
            <a:rect l="l" t="t" r="r" b="b"/>
            <a:pathLst>
              <a:path w="572565" h="327924">
                <a:moveTo>
                  <a:pt x="0" y="0"/>
                </a:moveTo>
                <a:lnTo>
                  <a:pt x="572565" y="0"/>
                </a:lnTo>
                <a:lnTo>
                  <a:pt x="572565" y="327923"/>
                </a:lnTo>
                <a:lnTo>
                  <a:pt x="0" y="32792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a:off x="605460" y="9029768"/>
            <a:ext cx="742179" cy="742179"/>
            <a:chOff x="0" y="0"/>
            <a:chExt cx="195471" cy="195471"/>
          </a:xfrm>
        </p:grpSpPr>
        <p:sp>
          <p:nvSpPr>
            <p:cNvPr id="7" name="Freeform 7"/>
            <p:cNvSpPr/>
            <p:nvPr/>
          </p:nvSpPr>
          <p:spPr>
            <a:xfrm>
              <a:off x="0" y="0"/>
              <a:ext cx="195471" cy="195471"/>
            </a:xfrm>
            <a:custGeom>
              <a:avLst/>
              <a:gdLst/>
              <a:ahLst/>
              <a:cxnLst/>
              <a:rect l="l" t="t" r="r" b="b"/>
              <a:pathLst>
                <a:path w="195471" h="195471">
                  <a:moveTo>
                    <a:pt x="0" y="0"/>
                  </a:moveTo>
                  <a:lnTo>
                    <a:pt x="195471" y="0"/>
                  </a:lnTo>
                  <a:lnTo>
                    <a:pt x="195471" y="195471"/>
                  </a:lnTo>
                  <a:lnTo>
                    <a:pt x="0" y="195471"/>
                  </a:lnTo>
                  <a:close/>
                </a:path>
              </a:pathLst>
            </a:custGeom>
            <a:gradFill rotWithShape="1">
              <a:gsLst>
                <a:gs pos="0">
                  <a:srgbClr val="006CCD">
                    <a:alpha val="100000"/>
                  </a:srgbClr>
                </a:gs>
                <a:gs pos="100000">
                  <a:srgbClr val="050024">
                    <a:alpha val="0"/>
                  </a:srgbClr>
                </a:gs>
              </a:gsLst>
              <a:lin ang="0"/>
            </a:gradFill>
          </p:spPr>
        </p:sp>
        <p:sp>
          <p:nvSpPr>
            <p:cNvPr id="8" name="TextBox 8"/>
            <p:cNvSpPr txBox="1"/>
            <p:nvPr/>
          </p:nvSpPr>
          <p:spPr>
            <a:xfrm>
              <a:off x="0" y="-38100"/>
              <a:ext cx="195471" cy="233571"/>
            </a:xfrm>
            <a:prstGeom prst="rect">
              <a:avLst/>
            </a:prstGeom>
          </p:spPr>
          <p:txBody>
            <a:bodyPr lIns="50800" tIns="50800" rIns="50800" bIns="50800" rtlCol="0" anchor="ctr"/>
            <a:lstStyle/>
            <a:p>
              <a:pPr algn="ctr">
                <a:lnSpc>
                  <a:spcPts val="2199"/>
                </a:lnSpc>
              </a:pPr>
              <a:endParaRPr/>
            </a:p>
          </p:txBody>
        </p:sp>
      </p:grpSp>
      <p:grpSp>
        <p:nvGrpSpPr>
          <p:cNvPr id="9" name="Group 9"/>
          <p:cNvGrpSpPr/>
          <p:nvPr/>
        </p:nvGrpSpPr>
        <p:grpSpPr>
          <a:xfrm>
            <a:off x="-7082252" y="4966945"/>
            <a:ext cx="8748831" cy="2530110"/>
            <a:chOff x="0" y="0"/>
            <a:chExt cx="2304219" cy="666366"/>
          </a:xfrm>
        </p:grpSpPr>
        <p:sp>
          <p:nvSpPr>
            <p:cNvPr id="10" name="Freeform 10"/>
            <p:cNvSpPr/>
            <p:nvPr/>
          </p:nvSpPr>
          <p:spPr>
            <a:xfrm>
              <a:off x="0" y="0"/>
              <a:ext cx="2304219" cy="666366"/>
            </a:xfrm>
            <a:custGeom>
              <a:avLst/>
              <a:gdLst/>
              <a:ahLst/>
              <a:cxnLst/>
              <a:rect l="l" t="t" r="r" b="b"/>
              <a:pathLst>
                <a:path w="2304219" h="666366">
                  <a:moveTo>
                    <a:pt x="0" y="0"/>
                  </a:moveTo>
                  <a:lnTo>
                    <a:pt x="2304219" y="0"/>
                  </a:lnTo>
                  <a:lnTo>
                    <a:pt x="2304219" y="666366"/>
                  </a:lnTo>
                  <a:lnTo>
                    <a:pt x="0" y="666366"/>
                  </a:lnTo>
                  <a:close/>
                </a:path>
              </a:pathLst>
            </a:custGeom>
            <a:gradFill rotWithShape="1">
              <a:gsLst>
                <a:gs pos="0">
                  <a:srgbClr val="000000">
                    <a:alpha val="41000"/>
                  </a:srgbClr>
                </a:gs>
                <a:gs pos="50000">
                  <a:srgbClr val="0F2949">
                    <a:alpha val="0"/>
                  </a:srgbClr>
                </a:gs>
                <a:gs pos="100000">
                  <a:srgbClr val="328DFF">
                    <a:alpha val="0"/>
                  </a:srgbClr>
                </a:gs>
              </a:gsLst>
              <a:lin ang="0"/>
            </a:gradFill>
          </p:spPr>
        </p:sp>
        <p:sp>
          <p:nvSpPr>
            <p:cNvPr id="11" name="TextBox 11"/>
            <p:cNvSpPr txBox="1"/>
            <p:nvPr/>
          </p:nvSpPr>
          <p:spPr>
            <a:xfrm>
              <a:off x="0" y="-38100"/>
              <a:ext cx="2304219" cy="704466"/>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rot="10800000">
            <a:off x="-12760822" y="3561680"/>
            <a:ext cx="8748831" cy="2597989"/>
            <a:chOff x="0" y="0"/>
            <a:chExt cx="2304219" cy="684244"/>
          </a:xfrm>
        </p:grpSpPr>
        <p:sp>
          <p:nvSpPr>
            <p:cNvPr id="13" name="Freeform 13"/>
            <p:cNvSpPr/>
            <p:nvPr/>
          </p:nvSpPr>
          <p:spPr>
            <a:xfrm>
              <a:off x="0" y="0"/>
              <a:ext cx="2304219" cy="684244"/>
            </a:xfrm>
            <a:custGeom>
              <a:avLst/>
              <a:gdLst/>
              <a:ahLst/>
              <a:cxnLst/>
              <a:rect l="l" t="t" r="r" b="b"/>
              <a:pathLst>
                <a:path w="2304219" h="684244">
                  <a:moveTo>
                    <a:pt x="0" y="0"/>
                  </a:moveTo>
                  <a:lnTo>
                    <a:pt x="2304219" y="0"/>
                  </a:lnTo>
                  <a:lnTo>
                    <a:pt x="2304219" y="684244"/>
                  </a:lnTo>
                  <a:lnTo>
                    <a:pt x="0" y="684244"/>
                  </a:lnTo>
                  <a:close/>
                </a:path>
              </a:pathLst>
            </a:custGeom>
            <a:gradFill rotWithShape="1">
              <a:gsLst>
                <a:gs pos="0">
                  <a:srgbClr val="000000">
                    <a:alpha val="41000"/>
                  </a:srgbClr>
                </a:gs>
                <a:gs pos="50000">
                  <a:srgbClr val="0F2949">
                    <a:alpha val="0"/>
                  </a:srgbClr>
                </a:gs>
                <a:gs pos="100000">
                  <a:srgbClr val="328DFF">
                    <a:alpha val="0"/>
                  </a:srgbClr>
                </a:gs>
              </a:gsLst>
              <a:lin ang="0"/>
            </a:gradFill>
          </p:spPr>
        </p:sp>
        <p:sp>
          <p:nvSpPr>
            <p:cNvPr id="14" name="TextBox 14"/>
            <p:cNvSpPr txBox="1"/>
            <p:nvPr/>
          </p:nvSpPr>
          <p:spPr>
            <a:xfrm>
              <a:off x="0" y="-38100"/>
              <a:ext cx="2304219" cy="722344"/>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8518616" y="3217097"/>
            <a:ext cx="10198052" cy="2940889"/>
            <a:chOff x="0" y="0"/>
            <a:chExt cx="1991542" cy="774555"/>
          </a:xfrm>
        </p:grpSpPr>
        <p:sp>
          <p:nvSpPr>
            <p:cNvPr id="16" name="Freeform 16"/>
            <p:cNvSpPr/>
            <p:nvPr/>
          </p:nvSpPr>
          <p:spPr>
            <a:xfrm>
              <a:off x="0" y="0"/>
              <a:ext cx="1991542" cy="774555"/>
            </a:xfrm>
            <a:custGeom>
              <a:avLst/>
              <a:gdLst/>
              <a:ahLst/>
              <a:cxnLst/>
              <a:rect l="l" t="t" r="r" b="b"/>
              <a:pathLst>
                <a:path w="1991542" h="774555">
                  <a:moveTo>
                    <a:pt x="0" y="0"/>
                  </a:moveTo>
                  <a:lnTo>
                    <a:pt x="1991542" y="0"/>
                  </a:lnTo>
                  <a:lnTo>
                    <a:pt x="1991542" y="774555"/>
                  </a:lnTo>
                  <a:lnTo>
                    <a:pt x="0" y="774555"/>
                  </a:lnTo>
                  <a:close/>
                </a:path>
              </a:pathLst>
            </a:custGeom>
            <a:gradFill rotWithShape="1">
              <a:gsLst>
                <a:gs pos="0">
                  <a:srgbClr val="000000">
                    <a:alpha val="0"/>
                  </a:srgbClr>
                </a:gs>
                <a:gs pos="50000">
                  <a:srgbClr val="000000">
                    <a:alpha val="41000"/>
                  </a:srgbClr>
                </a:gs>
                <a:gs pos="100000">
                  <a:srgbClr val="000000">
                    <a:alpha val="41000"/>
                  </a:srgbClr>
                </a:gs>
              </a:gsLst>
              <a:lin ang="0"/>
            </a:gradFill>
          </p:spPr>
        </p:sp>
        <p:sp>
          <p:nvSpPr>
            <p:cNvPr id="17" name="TextBox 17"/>
            <p:cNvSpPr txBox="1"/>
            <p:nvPr/>
          </p:nvSpPr>
          <p:spPr>
            <a:xfrm>
              <a:off x="0" y="-38100"/>
              <a:ext cx="1991542" cy="812655"/>
            </a:xfrm>
            <a:prstGeom prst="rect">
              <a:avLst/>
            </a:prstGeom>
          </p:spPr>
          <p:txBody>
            <a:bodyPr lIns="50800" tIns="50800" rIns="50800" bIns="50800" rtlCol="0" anchor="ctr"/>
            <a:lstStyle/>
            <a:p>
              <a:pPr algn="ctr">
                <a:lnSpc>
                  <a:spcPts val="2659"/>
                </a:lnSpc>
                <a:spcBef>
                  <a:spcPct val="0"/>
                </a:spcBef>
              </a:pPr>
              <a:endParaRPr/>
            </a:p>
          </p:txBody>
        </p:sp>
      </p:grpSp>
      <p:sp>
        <p:nvSpPr>
          <p:cNvPr id="18" name="Freeform 18"/>
          <p:cNvSpPr/>
          <p:nvPr/>
        </p:nvSpPr>
        <p:spPr>
          <a:xfrm>
            <a:off x="15250529" y="7143262"/>
            <a:ext cx="4017541" cy="4114800"/>
          </a:xfrm>
          <a:custGeom>
            <a:avLst/>
            <a:gdLst/>
            <a:ahLst/>
            <a:cxnLst/>
            <a:rect l="l" t="t" r="r" b="b"/>
            <a:pathLst>
              <a:path w="4017541" h="4114800">
                <a:moveTo>
                  <a:pt x="0" y="0"/>
                </a:moveTo>
                <a:lnTo>
                  <a:pt x="4017542" y="0"/>
                </a:lnTo>
                <a:lnTo>
                  <a:pt x="4017542" y="4114800"/>
                </a:lnTo>
                <a:lnTo>
                  <a:pt x="0" y="4114800"/>
                </a:lnTo>
                <a:lnTo>
                  <a:pt x="0" y="0"/>
                </a:lnTo>
                <a:close/>
              </a:path>
            </a:pathLst>
          </a:custGeom>
          <a:blipFill>
            <a:blip r:embed="rId7">
              <a:alphaModFix amt="31000"/>
              <a:extLst>
                <a:ext uri="{96DAC541-7B7A-43D3-8B79-37D633B846F1}">
                  <asvg:svgBlip xmlns:asvg="http://schemas.microsoft.com/office/drawing/2016/SVG/main" r:embed="rId8"/>
                </a:ext>
              </a:extLst>
            </a:blip>
            <a:stretch>
              <a:fillRect/>
            </a:stretch>
          </a:blipFill>
        </p:spPr>
      </p:sp>
      <p:sp>
        <p:nvSpPr>
          <p:cNvPr id="22" name="TextBox 22"/>
          <p:cNvSpPr txBox="1"/>
          <p:nvPr/>
        </p:nvSpPr>
        <p:spPr>
          <a:xfrm>
            <a:off x="8518616" y="-1943100"/>
            <a:ext cx="1920784" cy="267958"/>
          </a:xfrm>
          <a:prstGeom prst="rect">
            <a:avLst/>
          </a:prstGeom>
        </p:spPr>
        <p:txBody>
          <a:bodyPr wrap="square" lIns="0" tIns="0" rIns="0" bIns="0" rtlCol="0" anchor="t">
            <a:spAutoFit/>
          </a:bodyPr>
          <a:lstStyle/>
          <a:p>
            <a:pPr algn="l">
              <a:lnSpc>
                <a:spcPts val="2199"/>
              </a:lnSpc>
              <a:spcBef>
                <a:spcPct val="0"/>
              </a:spcBef>
            </a:pPr>
            <a:r>
              <a:rPr lang="en-US" sz="1570" b="1" dirty="0" err="1">
                <a:solidFill>
                  <a:srgbClr val="FFFFFF"/>
                </a:solidFill>
                <a:latin typeface="Poppins Medium"/>
                <a:ea typeface="Poppins Medium"/>
                <a:cs typeface="Poppins Medium"/>
                <a:sym typeface="Poppins Medium"/>
              </a:rPr>
              <a:t>Thynk</a:t>
            </a:r>
            <a:r>
              <a:rPr lang="en-US" sz="1570" b="1" dirty="0">
                <a:solidFill>
                  <a:srgbClr val="FFFFFF"/>
                </a:solidFill>
                <a:latin typeface="Poppins Medium"/>
                <a:ea typeface="Poppins Medium"/>
                <a:cs typeface="Poppins Medium"/>
                <a:sym typeface="Poppins Medium"/>
              </a:rPr>
              <a:t> Unlimited</a:t>
            </a:r>
          </a:p>
        </p:txBody>
      </p:sp>
      <p:sp>
        <p:nvSpPr>
          <p:cNvPr id="23" name="TextBox 23"/>
          <p:cNvSpPr txBox="1"/>
          <p:nvPr/>
        </p:nvSpPr>
        <p:spPr>
          <a:xfrm>
            <a:off x="941728" y="9182100"/>
            <a:ext cx="724851" cy="425309"/>
          </a:xfrm>
          <a:prstGeom prst="rect">
            <a:avLst/>
          </a:prstGeom>
        </p:spPr>
        <p:txBody>
          <a:bodyPr lIns="0" tIns="0" rIns="0" bIns="0" rtlCol="0" anchor="t">
            <a:spAutoFit/>
          </a:bodyPr>
          <a:lstStyle/>
          <a:p>
            <a:pPr algn="l">
              <a:lnSpc>
                <a:spcPts val="3459"/>
              </a:lnSpc>
              <a:spcBef>
                <a:spcPct val="0"/>
              </a:spcBef>
            </a:pPr>
            <a:r>
              <a:rPr lang="en-US" sz="2470" b="1" dirty="0">
                <a:solidFill>
                  <a:srgbClr val="FFFFFF"/>
                </a:solidFill>
                <a:latin typeface="Poppins Medium"/>
                <a:ea typeface="Poppins Medium"/>
                <a:cs typeface="Poppins Medium"/>
                <a:sym typeface="Poppins Medium"/>
              </a:rPr>
              <a:t>19</a:t>
            </a:r>
          </a:p>
        </p:txBody>
      </p:sp>
      <p:sp>
        <p:nvSpPr>
          <p:cNvPr id="24" name="TextBox 24"/>
          <p:cNvSpPr txBox="1"/>
          <p:nvPr/>
        </p:nvSpPr>
        <p:spPr>
          <a:xfrm rot="10800000" flipV="1">
            <a:off x="5472134" y="4259334"/>
            <a:ext cx="7772400" cy="2878865"/>
          </a:xfrm>
          <a:prstGeom prst="rect">
            <a:avLst/>
          </a:prstGeom>
        </p:spPr>
        <p:txBody>
          <a:bodyPr wrap="square" lIns="0" tIns="0" rIns="0" bIns="0" rtlCol="0" anchor="t">
            <a:spAutoFit/>
          </a:bodyPr>
          <a:lstStyle/>
          <a:p>
            <a:pPr>
              <a:lnSpc>
                <a:spcPts val="7441"/>
              </a:lnSpc>
            </a:pPr>
            <a:r>
              <a:rPr lang="en-US" sz="9600" b="1" dirty="0">
                <a:solidFill>
                  <a:srgbClr val="FFFFFF"/>
                </a:solidFill>
                <a:latin typeface="Bebas Neue Bold" panose="020B0606020202050201"/>
                <a:ea typeface="Bebas Neue Bold" panose="020B0606020202050201"/>
                <a:cs typeface="Bebas Neue Bold" panose="020B0606020202050201"/>
                <a:sym typeface="Bebas Neue Bold" panose="020B0606020202050201"/>
              </a:rPr>
              <a:t>THANK YOU</a:t>
            </a:r>
          </a:p>
          <a:p>
            <a:pPr algn="l">
              <a:lnSpc>
                <a:spcPts val="7441"/>
              </a:lnSpc>
            </a:pPr>
            <a:r>
              <a:rPr lang="en-US" sz="8001" dirty="0">
                <a:solidFill>
                  <a:srgbClr val="FFFFFF"/>
                </a:solidFill>
                <a:latin typeface="Anton"/>
                <a:ea typeface="Anton"/>
                <a:cs typeface="Anton"/>
                <a:sym typeface="Anton"/>
              </a:rPr>
              <a:t> </a:t>
            </a:r>
          </a:p>
          <a:p>
            <a:pPr algn="l">
              <a:lnSpc>
                <a:spcPts val="7441"/>
              </a:lnSpc>
            </a:pPr>
            <a:endParaRPr lang="en-US" sz="8001" dirty="0">
              <a:solidFill>
                <a:srgbClr val="FFFFFF"/>
              </a:solidFill>
              <a:latin typeface="Anton"/>
              <a:ea typeface="Anton"/>
              <a:cs typeface="Anton"/>
              <a:sym typeface="Anton"/>
            </a:endParaRPr>
          </a:p>
        </p:txBody>
      </p:sp>
      <p:sp>
        <p:nvSpPr>
          <p:cNvPr id="25" name="TextBox 25"/>
          <p:cNvSpPr txBox="1"/>
          <p:nvPr/>
        </p:nvSpPr>
        <p:spPr>
          <a:xfrm>
            <a:off x="-884888" y="-3467098"/>
            <a:ext cx="13000688" cy="1417247"/>
          </a:xfrm>
          <a:prstGeom prst="rect">
            <a:avLst/>
          </a:prstGeom>
        </p:spPr>
        <p:txBody>
          <a:bodyPr wrap="square" lIns="0" tIns="0" rIns="0" bIns="0" rtlCol="0" anchor="t">
            <a:spAutoFit/>
          </a:bodyPr>
          <a:lstStyle/>
          <a:p>
            <a:pPr algn="l">
              <a:lnSpc>
                <a:spcPts val="2759"/>
              </a:lnSpc>
            </a:pPr>
            <a:r>
              <a:rPr lang="en-US" sz="1970" b="1" dirty="0">
                <a:solidFill>
                  <a:srgbClr val="FFFFFF"/>
                </a:solidFill>
                <a:latin typeface="Poppins Medium"/>
                <a:ea typeface="Poppins Medium"/>
                <a:cs typeface="Poppins Medium"/>
                <a:sym typeface="Poppins Medium"/>
              </a:rPr>
              <a:t>Fu, M., </a:t>
            </a:r>
            <a:r>
              <a:rPr lang="en-US" sz="1970" b="1" dirty="0" err="1">
                <a:solidFill>
                  <a:srgbClr val="FFFFFF"/>
                </a:solidFill>
                <a:latin typeface="Poppins Medium"/>
                <a:ea typeface="Poppins Medium"/>
                <a:cs typeface="Poppins Medium"/>
                <a:sym typeface="Poppins Medium"/>
              </a:rPr>
              <a:t>Tantithamthavorn</a:t>
            </a:r>
            <a:r>
              <a:rPr lang="en-US" sz="1970" b="1" dirty="0">
                <a:solidFill>
                  <a:srgbClr val="FFFFFF"/>
                </a:solidFill>
                <a:latin typeface="Poppins Medium"/>
                <a:ea typeface="Poppins Medium"/>
                <a:cs typeface="Poppins Medium"/>
                <a:sym typeface="Poppins Medium"/>
              </a:rPr>
              <a:t>, C., Le, T., </a:t>
            </a:r>
            <a:r>
              <a:rPr lang="en-US" sz="1970" b="1" dirty="0" err="1">
                <a:solidFill>
                  <a:srgbClr val="FFFFFF"/>
                </a:solidFill>
                <a:latin typeface="Poppins Medium"/>
                <a:ea typeface="Poppins Medium"/>
                <a:cs typeface="Poppins Medium"/>
                <a:sym typeface="Poppins Medium"/>
              </a:rPr>
              <a:t>Kume</a:t>
            </a:r>
            <a:r>
              <a:rPr lang="en-US" sz="1970" b="1" dirty="0">
                <a:solidFill>
                  <a:srgbClr val="FFFFFF"/>
                </a:solidFill>
                <a:latin typeface="Poppins Medium"/>
                <a:ea typeface="Poppins Medium"/>
                <a:cs typeface="Poppins Medium"/>
                <a:sym typeface="Poppins Medium"/>
              </a:rPr>
              <a:t>, Y., Nguyen, V., Phung, D., &amp; Grundy, J. (2024). </a:t>
            </a:r>
            <a:r>
              <a:rPr lang="en-US" sz="1970" b="1" dirty="0" err="1">
                <a:solidFill>
                  <a:srgbClr val="FFFFFF"/>
                </a:solidFill>
                <a:latin typeface="Poppins Medium"/>
                <a:ea typeface="Poppins Medium"/>
                <a:cs typeface="Poppins Medium"/>
                <a:sym typeface="Poppins Medium"/>
              </a:rPr>
              <a:t>Aibughunter</a:t>
            </a:r>
            <a:r>
              <a:rPr lang="en-US" sz="1970" b="1" dirty="0">
                <a:solidFill>
                  <a:srgbClr val="FFFFFF"/>
                </a:solidFill>
                <a:latin typeface="Poppins Medium"/>
                <a:ea typeface="Poppins Medium"/>
                <a:cs typeface="Poppins Medium"/>
                <a:sym typeface="Poppins Medium"/>
              </a:rPr>
              <a:t>: A practical tool for predicting, classifying and repairing software vulnerabilities. Empirical Software Engineering, 29(1), 4. https://link.springer.com/content/pdf/10.1007/s10664-023-10346-3.pdf </a:t>
            </a:r>
          </a:p>
          <a:p>
            <a:pPr algn="l">
              <a:lnSpc>
                <a:spcPts val="2759"/>
              </a:lnSpc>
              <a:spcBef>
                <a:spcPct val="0"/>
              </a:spcBef>
            </a:pPr>
            <a:endParaRPr lang="en-US" sz="1970" b="1" dirty="0">
              <a:solidFill>
                <a:srgbClr val="FFFFFF"/>
              </a:solidFill>
              <a:latin typeface="Poppins Medium"/>
              <a:ea typeface="Poppins Medium"/>
              <a:cs typeface="Poppins Medium"/>
              <a:sym typeface="Poppins Medium"/>
            </a:endParaRPr>
          </a:p>
        </p:txBody>
      </p:sp>
      <p:sp>
        <p:nvSpPr>
          <p:cNvPr id="26" name="TextBox 26"/>
          <p:cNvSpPr txBox="1"/>
          <p:nvPr/>
        </p:nvSpPr>
        <p:spPr>
          <a:xfrm>
            <a:off x="-1600199" y="-3467099"/>
            <a:ext cx="13000688" cy="2063257"/>
          </a:xfrm>
          <a:prstGeom prst="rect">
            <a:avLst/>
          </a:prstGeom>
        </p:spPr>
        <p:txBody>
          <a:bodyPr wrap="square" lIns="0" tIns="0" rIns="0" bIns="0" rtlCol="0" anchor="t">
            <a:spAutoFit/>
          </a:bodyPr>
          <a:lstStyle/>
          <a:p>
            <a:pPr algn="l">
              <a:lnSpc>
                <a:spcPts val="3071"/>
              </a:lnSpc>
            </a:pPr>
            <a:r>
              <a:rPr lang="en-US" sz="2193" b="1" dirty="0">
                <a:solidFill>
                  <a:srgbClr val="FFFFFF"/>
                </a:solidFill>
                <a:latin typeface="Poppins Medium"/>
                <a:ea typeface="Poppins Medium"/>
                <a:cs typeface="Poppins Medium"/>
                <a:sym typeface="Poppins Medium"/>
              </a:rPr>
              <a:t>Fu, M., &amp; </a:t>
            </a:r>
            <a:r>
              <a:rPr lang="en-US" sz="2193" b="1" dirty="0" err="1">
                <a:solidFill>
                  <a:srgbClr val="FFFFFF"/>
                </a:solidFill>
                <a:latin typeface="Poppins Medium"/>
                <a:ea typeface="Poppins Medium"/>
                <a:cs typeface="Poppins Medium"/>
                <a:sym typeface="Poppins Medium"/>
              </a:rPr>
              <a:t>Tantithamthavorn</a:t>
            </a:r>
            <a:r>
              <a:rPr lang="en-US" sz="2193" b="1" dirty="0">
                <a:solidFill>
                  <a:srgbClr val="FFFFFF"/>
                </a:solidFill>
                <a:latin typeface="Poppins Medium"/>
                <a:ea typeface="Poppins Medium"/>
                <a:cs typeface="Poppins Medium"/>
                <a:sym typeface="Poppins Medium"/>
              </a:rPr>
              <a:t>, C. (2022). </a:t>
            </a:r>
            <a:r>
              <a:rPr lang="en-US" sz="2193" b="1" dirty="0" err="1">
                <a:solidFill>
                  <a:srgbClr val="FFFFFF"/>
                </a:solidFill>
                <a:latin typeface="Poppins Medium"/>
                <a:ea typeface="Poppins Medium"/>
                <a:cs typeface="Poppins Medium"/>
                <a:sym typeface="Poppins Medium"/>
              </a:rPr>
              <a:t>LineVul</a:t>
            </a:r>
            <a:r>
              <a:rPr lang="en-US" sz="2193" b="1" dirty="0">
                <a:solidFill>
                  <a:srgbClr val="FFFFFF"/>
                </a:solidFill>
                <a:latin typeface="Poppins Medium"/>
                <a:ea typeface="Poppins Medium"/>
                <a:cs typeface="Poppins Medium"/>
                <a:sym typeface="Poppins Medium"/>
              </a:rPr>
              <a:t>: A Transformer-based Line-Level Vulnerability Prediction. In Proceedings of the 19th International Conference on Mining Software Repositories (MSR '22), May 23–24, 2022, Pittsburgh, PA, USA. ACM, New York, NY, USA, 13 pages. https://michaelfu1998-create.github.io/papers/linevul.pdf </a:t>
            </a:r>
          </a:p>
          <a:p>
            <a:pPr algn="l">
              <a:lnSpc>
                <a:spcPts val="4051"/>
              </a:lnSpc>
              <a:spcBef>
                <a:spcPct val="0"/>
              </a:spcBef>
            </a:pPr>
            <a:endParaRPr lang="en-US" sz="2193" b="1" dirty="0">
              <a:solidFill>
                <a:srgbClr val="FFFFFF"/>
              </a:solidFill>
              <a:latin typeface="Poppins Medium"/>
              <a:ea typeface="Poppins Medium"/>
              <a:cs typeface="Poppins Medium"/>
              <a:sym typeface="Poppins Medium"/>
            </a:endParaRPr>
          </a:p>
        </p:txBody>
      </p:sp>
      <p:grpSp>
        <p:nvGrpSpPr>
          <p:cNvPr id="30" name="Group 15">
            <a:extLst>
              <a:ext uri="{FF2B5EF4-FFF2-40B4-BE49-F238E27FC236}">
                <a16:creationId xmlns:a16="http://schemas.microsoft.com/office/drawing/2014/main" id="{E8DDB1D5-CC80-F669-3869-C94CFE3ABE76}"/>
              </a:ext>
            </a:extLst>
          </p:cNvPr>
          <p:cNvGrpSpPr/>
          <p:nvPr/>
        </p:nvGrpSpPr>
        <p:grpSpPr>
          <a:xfrm rot="10800000">
            <a:off x="-609600" y="3217095"/>
            <a:ext cx="9128216" cy="2940889"/>
            <a:chOff x="0" y="0"/>
            <a:chExt cx="1991542" cy="774555"/>
          </a:xfrm>
        </p:grpSpPr>
        <p:sp>
          <p:nvSpPr>
            <p:cNvPr id="31" name="Freeform 16">
              <a:extLst>
                <a:ext uri="{FF2B5EF4-FFF2-40B4-BE49-F238E27FC236}">
                  <a16:creationId xmlns:a16="http://schemas.microsoft.com/office/drawing/2014/main" id="{56FB5B7D-A6CA-3FC0-76A9-0F47C4D6D416}"/>
                </a:ext>
              </a:extLst>
            </p:cNvPr>
            <p:cNvSpPr/>
            <p:nvPr/>
          </p:nvSpPr>
          <p:spPr>
            <a:xfrm>
              <a:off x="0" y="0"/>
              <a:ext cx="1991542" cy="774555"/>
            </a:xfrm>
            <a:custGeom>
              <a:avLst/>
              <a:gdLst/>
              <a:ahLst/>
              <a:cxnLst/>
              <a:rect l="l" t="t" r="r" b="b"/>
              <a:pathLst>
                <a:path w="1991542" h="774555">
                  <a:moveTo>
                    <a:pt x="0" y="0"/>
                  </a:moveTo>
                  <a:lnTo>
                    <a:pt x="1991542" y="0"/>
                  </a:lnTo>
                  <a:lnTo>
                    <a:pt x="1991542" y="774555"/>
                  </a:lnTo>
                  <a:lnTo>
                    <a:pt x="0" y="774555"/>
                  </a:lnTo>
                  <a:close/>
                </a:path>
              </a:pathLst>
            </a:custGeom>
            <a:gradFill rotWithShape="1">
              <a:gsLst>
                <a:gs pos="0">
                  <a:srgbClr val="000000">
                    <a:alpha val="0"/>
                  </a:srgbClr>
                </a:gs>
                <a:gs pos="50000">
                  <a:srgbClr val="000000">
                    <a:alpha val="41000"/>
                  </a:srgbClr>
                </a:gs>
                <a:gs pos="100000">
                  <a:srgbClr val="000000">
                    <a:alpha val="41000"/>
                  </a:srgbClr>
                </a:gs>
              </a:gsLst>
              <a:lin ang="0"/>
            </a:gradFill>
          </p:spPr>
        </p:sp>
        <p:sp>
          <p:nvSpPr>
            <p:cNvPr id="32" name="TextBox 17">
              <a:extLst>
                <a:ext uri="{FF2B5EF4-FFF2-40B4-BE49-F238E27FC236}">
                  <a16:creationId xmlns:a16="http://schemas.microsoft.com/office/drawing/2014/main" id="{D2D095A5-D7FF-5FBA-6E0B-1BC7A99E3977}"/>
                </a:ext>
              </a:extLst>
            </p:cNvPr>
            <p:cNvSpPr txBox="1"/>
            <p:nvPr/>
          </p:nvSpPr>
          <p:spPr>
            <a:xfrm>
              <a:off x="0" y="-38100"/>
              <a:ext cx="1991542" cy="812655"/>
            </a:xfrm>
            <a:prstGeom prst="rect">
              <a:avLst/>
            </a:prstGeom>
          </p:spPr>
          <p:txBody>
            <a:bodyPr lIns="50800" tIns="50800" rIns="50800" bIns="50800" rtlCol="0" anchor="ctr"/>
            <a:lstStyle/>
            <a:p>
              <a:pPr algn="ctr">
                <a:lnSpc>
                  <a:spcPts val="2659"/>
                </a:lnSpc>
                <a:spcBef>
                  <a:spcPct val="0"/>
                </a:spcBef>
              </a:pPr>
              <a:endParaRPr/>
            </a:p>
          </p:txBody>
        </p:sp>
      </p:grpSp>
    </p:spTree>
    <p:extLst>
      <p:ext uri="{BB962C8B-B14F-4D97-AF65-F5344CB8AC3E}">
        <p14:creationId xmlns:p14="http://schemas.microsoft.com/office/powerpoint/2010/main" val="3611426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0801" y="0"/>
            <a:ext cx="18687401"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sp>
      <p:sp>
        <p:nvSpPr>
          <p:cNvPr id="3" name="Freeform 3"/>
          <p:cNvSpPr/>
          <p:nvPr/>
        </p:nvSpPr>
        <p:spPr>
          <a:xfrm>
            <a:off x="8963261" y="796239"/>
            <a:ext cx="361478" cy="361478"/>
          </a:xfrm>
          <a:custGeom>
            <a:avLst/>
            <a:gdLst/>
            <a:ahLst/>
            <a:cxnLst/>
            <a:rect l="l" t="t" r="r" b="b"/>
            <a:pathLst>
              <a:path w="361478" h="361478">
                <a:moveTo>
                  <a:pt x="0" y="0"/>
                </a:moveTo>
                <a:lnTo>
                  <a:pt x="361478" y="0"/>
                </a:lnTo>
                <a:lnTo>
                  <a:pt x="361478" y="361478"/>
                </a:lnTo>
                <a:lnTo>
                  <a:pt x="0" y="3614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28700" y="825047"/>
            <a:ext cx="637879" cy="151931"/>
          </a:xfrm>
          <a:custGeom>
            <a:avLst/>
            <a:gdLst/>
            <a:ahLst/>
            <a:cxnLst/>
            <a:rect l="l" t="t" r="r" b="b"/>
            <a:pathLst>
              <a:path w="637879" h="151931">
                <a:moveTo>
                  <a:pt x="0" y="0"/>
                </a:moveTo>
                <a:lnTo>
                  <a:pt x="637879" y="0"/>
                </a:lnTo>
                <a:lnTo>
                  <a:pt x="637879" y="151931"/>
                </a:lnTo>
                <a:lnTo>
                  <a:pt x="0" y="1519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6775865" y="901013"/>
            <a:ext cx="572565" cy="327924"/>
          </a:xfrm>
          <a:custGeom>
            <a:avLst/>
            <a:gdLst/>
            <a:ahLst/>
            <a:cxnLst/>
            <a:rect l="l" t="t" r="r" b="b"/>
            <a:pathLst>
              <a:path w="572565" h="327924">
                <a:moveTo>
                  <a:pt x="0" y="0"/>
                </a:moveTo>
                <a:lnTo>
                  <a:pt x="572565" y="0"/>
                </a:lnTo>
                <a:lnTo>
                  <a:pt x="572565" y="327923"/>
                </a:lnTo>
                <a:lnTo>
                  <a:pt x="0" y="3279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0" y="3896258"/>
            <a:ext cx="18502431" cy="2826589"/>
            <a:chOff x="0" y="0"/>
            <a:chExt cx="4873068" cy="744451"/>
          </a:xfrm>
        </p:grpSpPr>
        <p:sp>
          <p:nvSpPr>
            <p:cNvPr id="7" name="Freeform 7"/>
            <p:cNvSpPr/>
            <p:nvPr/>
          </p:nvSpPr>
          <p:spPr>
            <a:xfrm>
              <a:off x="0" y="0"/>
              <a:ext cx="4873068" cy="744451"/>
            </a:xfrm>
            <a:custGeom>
              <a:avLst/>
              <a:gdLst/>
              <a:ahLst/>
              <a:cxnLst/>
              <a:rect l="l" t="t" r="r" b="b"/>
              <a:pathLst>
                <a:path w="4873068" h="744451">
                  <a:moveTo>
                    <a:pt x="0" y="0"/>
                  </a:moveTo>
                  <a:lnTo>
                    <a:pt x="4873068" y="0"/>
                  </a:lnTo>
                  <a:lnTo>
                    <a:pt x="4873068" y="744451"/>
                  </a:lnTo>
                  <a:lnTo>
                    <a:pt x="0" y="744451"/>
                  </a:lnTo>
                  <a:close/>
                </a:path>
              </a:pathLst>
            </a:custGeom>
            <a:gradFill rotWithShape="1">
              <a:gsLst>
                <a:gs pos="0">
                  <a:srgbClr val="000000">
                    <a:alpha val="41000"/>
                  </a:srgbClr>
                </a:gs>
                <a:gs pos="50000">
                  <a:srgbClr val="0F2949">
                    <a:alpha val="0"/>
                  </a:srgbClr>
                </a:gs>
                <a:gs pos="100000">
                  <a:srgbClr val="328DFF">
                    <a:alpha val="0"/>
                  </a:srgbClr>
                </a:gs>
              </a:gsLst>
              <a:lin ang="0"/>
            </a:gradFill>
          </p:spPr>
        </p:sp>
        <p:sp>
          <p:nvSpPr>
            <p:cNvPr id="8" name="TextBox 8"/>
            <p:cNvSpPr txBox="1"/>
            <p:nvPr/>
          </p:nvSpPr>
          <p:spPr>
            <a:xfrm>
              <a:off x="0" y="-38100"/>
              <a:ext cx="4873068" cy="782551"/>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028700" y="2433565"/>
            <a:ext cx="4389560" cy="2786661"/>
          </a:xfrm>
          <a:custGeom>
            <a:avLst/>
            <a:gdLst/>
            <a:ahLst/>
            <a:cxnLst/>
            <a:rect l="l" t="t" r="r" b="b"/>
            <a:pathLst>
              <a:path w="5802923" h="4114800">
                <a:moveTo>
                  <a:pt x="0" y="0"/>
                </a:moveTo>
                <a:lnTo>
                  <a:pt x="5802924" y="0"/>
                </a:lnTo>
                <a:lnTo>
                  <a:pt x="5802924"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10" name="Group 10"/>
          <p:cNvGrpSpPr/>
          <p:nvPr/>
        </p:nvGrpSpPr>
        <p:grpSpPr>
          <a:xfrm>
            <a:off x="605460" y="9029768"/>
            <a:ext cx="742179" cy="742179"/>
            <a:chOff x="0" y="0"/>
            <a:chExt cx="195471" cy="195471"/>
          </a:xfrm>
        </p:grpSpPr>
        <p:sp>
          <p:nvSpPr>
            <p:cNvPr id="11" name="Freeform 11"/>
            <p:cNvSpPr/>
            <p:nvPr/>
          </p:nvSpPr>
          <p:spPr>
            <a:xfrm>
              <a:off x="0" y="0"/>
              <a:ext cx="195471" cy="195471"/>
            </a:xfrm>
            <a:custGeom>
              <a:avLst/>
              <a:gdLst/>
              <a:ahLst/>
              <a:cxnLst/>
              <a:rect l="l" t="t" r="r" b="b"/>
              <a:pathLst>
                <a:path w="195471" h="195471">
                  <a:moveTo>
                    <a:pt x="0" y="0"/>
                  </a:moveTo>
                  <a:lnTo>
                    <a:pt x="195471" y="0"/>
                  </a:lnTo>
                  <a:lnTo>
                    <a:pt x="195471" y="195471"/>
                  </a:lnTo>
                  <a:lnTo>
                    <a:pt x="0" y="195471"/>
                  </a:lnTo>
                  <a:close/>
                </a:path>
              </a:pathLst>
            </a:custGeom>
            <a:gradFill rotWithShape="1">
              <a:gsLst>
                <a:gs pos="0">
                  <a:srgbClr val="006CCD">
                    <a:alpha val="100000"/>
                  </a:srgbClr>
                </a:gs>
                <a:gs pos="100000">
                  <a:srgbClr val="050024">
                    <a:alpha val="0"/>
                  </a:srgbClr>
                </a:gs>
              </a:gsLst>
              <a:lin ang="0"/>
            </a:gradFill>
          </p:spPr>
        </p:sp>
        <p:sp>
          <p:nvSpPr>
            <p:cNvPr id="12" name="TextBox 12"/>
            <p:cNvSpPr txBox="1"/>
            <p:nvPr/>
          </p:nvSpPr>
          <p:spPr>
            <a:xfrm>
              <a:off x="0" y="-38100"/>
              <a:ext cx="195471" cy="233571"/>
            </a:xfrm>
            <a:prstGeom prst="rect">
              <a:avLst/>
            </a:prstGeom>
          </p:spPr>
          <p:txBody>
            <a:bodyPr lIns="50800" tIns="50800" rIns="50800" bIns="50800" rtlCol="0" anchor="ctr"/>
            <a:lstStyle/>
            <a:p>
              <a:pPr algn="ctr">
                <a:lnSpc>
                  <a:spcPts val="2199"/>
                </a:lnSpc>
              </a:pPr>
              <a:endParaRPr/>
            </a:p>
          </p:txBody>
        </p:sp>
      </p:grpSp>
      <p:sp>
        <p:nvSpPr>
          <p:cNvPr id="13" name="TextBox 13"/>
          <p:cNvSpPr txBox="1"/>
          <p:nvPr/>
        </p:nvSpPr>
        <p:spPr>
          <a:xfrm>
            <a:off x="23088600" y="2875361"/>
            <a:ext cx="1980274" cy="274424"/>
          </a:xfrm>
          <a:prstGeom prst="rect">
            <a:avLst/>
          </a:prstGeom>
        </p:spPr>
        <p:txBody>
          <a:bodyPr lIns="0" tIns="0" rIns="0" bIns="0" rtlCol="0" anchor="t">
            <a:spAutoFit/>
          </a:bodyPr>
          <a:lstStyle/>
          <a:p>
            <a:pPr algn="l">
              <a:lnSpc>
                <a:spcPts val="2199"/>
              </a:lnSpc>
              <a:spcBef>
                <a:spcPct val="0"/>
              </a:spcBef>
            </a:pPr>
            <a:r>
              <a:rPr lang="en-US" sz="1570" b="1" dirty="0" err="1">
                <a:solidFill>
                  <a:srgbClr val="FFFFFF"/>
                </a:solidFill>
                <a:latin typeface="Poppins Medium"/>
                <a:ea typeface="Poppins Medium"/>
                <a:cs typeface="Poppins Medium"/>
                <a:sym typeface="Poppins Medium"/>
              </a:rPr>
              <a:t>Thynk</a:t>
            </a:r>
            <a:r>
              <a:rPr lang="en-US" sz="1570" b="1" dirty="0">
                <a:solidFill>
                  <a:srgbClr val="FFFFFF"/>
                </a:solidFill>
                <a:latin typeface="Poppins Medium"/>
                <a:ea typeface="Poppins Medium"/>
                <a:cs typeface="Poppins Medium"/>
                <a:sym typeface="Poppins Medium"/>
              </a:rPr>
              <a:t> Unlimited</a:t>
            </a:r>
          </a:p>
        </p:txBody>
      </p:sp>
      <p:sp>
        <p:nvSpPr>
          <p:cNvPr id="14" name="TextBox 14"/>
          <p:cNvSpPr txBox="1"/>
          <p:nvPr/>
        </p:nvSpPr>
        <p:spPr>
          <a:xfrm>
            <a:off x="941728" y="9182100"/>
            <a:ext cx="724851" cy="451590"/>
          </a:xfrm>
          <a:prstGeom prst="rect">
            <a:avLst/>
          </a:prstGeom>
        </p:spPr>
        <p:txBody>
          <a:bodyPr lIns="0" tIns="0" rIns="0" bIns="0" rtlCol="0" anchor="t">
            <a:spAutoFit/>
          </a:bodyPr>
          <a:lstStyle/>
          <a:p>
            <a:pPr algn="l">
              <a:lnSpc>
                <a:spcPts val="3459"/>
              </a:lnSpc>
              <a:spcBef>
                <a:spcPct val="0"/>
              </a:spcBef>
            </a:pPr>
            <a:r>
              <a:rPr lang="en-US" sz="2470" b="1">
                <a:solidFill>
                  <a:srgbClr val="FFFFFF"/>
                </a:solidFill>
                <a:latin typeface="Poppins Medium"/>
                <a:ea typeface="Poppins Medium"/>
                <a:cs typeface="Poppins Medium"/>
                <a:sym typeface="Poppins Medium"/>
              </a:rPr>
              <a:t>02</a:t>
            </a:r>
          </a:p>
        </p:txBody>
      </p:sp>
      <p:sp>
        <p:nvSpPr>
          <p:cNvPr id="15" name="TextBox 15"/>
          <p:cNvSpPr txBox="1"/>
          <p:nvPr/>
        </p:nvSpPr>
        <p:spPr>
          <a:xfrm>
            <a:off x="1028700" y="3896258"/>
            <a:ext cx="15747165" cy="1755289"/>
          </a:xfrm>
          <a:prstGeom prst="rect">
            <a:avLst/>
          </a:prstGeom>
        </p:spPr>
        <p:txBody>
          <a:bodyPr wrap="square" lIns="0" tIns="0" rIns="0" bIns="0" rtlCol="0" anchor="t">
            <a:spAutoFit/>
          </a:bodyPr>
          <a:lstStyle/>
          <a:p>
            <a:pPr algn="ctr">
              <a:lnSpc>
                <a:spcPts val="5311"/>
              </a:lnSpc>
            </a:pPr>
            <a:r>
              <a:rPr lang="en-US" sz="3794" b="1" dirty="0">
                <a:solidFill>
                  <a:srgbClr val="FFFFFF"/>
                </a:solidFill>
                <a:latin typeface="Poppins Medium"/>
                <a:ea typeface="Poppins Medium"/>
                <a:cs typeface="Poppins Medium"/>
                <a:sym typeface="Poppins Medium"/>
              </a:rPr>
              <a:t>Supervisor's Name:  </a:t>
            </a:r>
            <a:r>
              <a:rPr lang="en-US" sz="3794" b="1" dirty="0" err="1">
                <a:solidFill>
                  <a:srgbClr val="FFFFFF"/>
                </a:solidFill>
                <a:latin typeface="Poppins Medium"/>
                <a:ea typeface="Poppins Medium"/>
                <a:cs typeface="Poppins Medium"/>
                <a:sym typeface="Poppins Medium"/>
              </a:rPr>
              <a:t>Dr.Wael</a:t>
            </a:r>
            <a:r>
              <a:rPr lang="en-US" sz="3794" b="1" dirty="0">
                <a:solidFill>
                  <a:srgbClr val="FFFFFF"/>
                </a:solidFill>
                <a:latin typeface="Poppins Medium"/>
                <a:ea typeface="Poppins Medium"/>
                <a:cs typeface="Poppins Medium"/>
                <a:sym typeface="Poppins Medium"/>
              </a:rPr>
              <a:t> Farouk </a:t>
            </a:r>
            <a:r>
              <a:rPr lang="en-US" sz="3794" b="1" dirty="0" err="1">
                <a:solidFill>
                  <a:srgbClr val="FFFFFF"/>
                </a:solidFill>
                <a:latin typeface="Poppins Medium"/>
                <a:ea typeface="Poppins Medium"/>
                <a:cs typeface="Poppins Medium"/>
                <a:sym typeface="Poppins Medium"/>
              </a:rPr>
              <a:t>Elsersy</a:t>
            </a:r>
            <a:endParaRPr lang="en-US" sz="3794" b="1" dirty="0">
              <a:solidFill>
                <a:srgbClr val="FFFFFF"/>
              </a:solidFill>
              <a:latin typeface="Poppins Medium"/>
              <a:ea typeface="Poppins Medium"/>
              <a:cs typeface="Poppins Medium"/>
              <a:sym typeface="Poppins Medium"/>
            </a:endParaRPr>
          </a:p>
          <a:p>
            <a:pPr algn="ctr">
              <a:lnSpc>
                <a:spcPts val="5311"/>
              </a:lnSpc>
            </a:pPr>
            <a:r>
              <a:rPr lang="en-US" sz="3794" b="1" dirty="0">
                <a:solidFill>
                  <a:srgbClr val="FFFFFF"/>
                </a:solidFill>
                <a:latin typeface="Poppins Medium"/>
                <a:ea typeface="Poppins Medium"/>
                <a:cs typeface="Poppins Medium"/>
                <a:sym typeface="Poppins Medium"/>
              </a:rPr>
              <a:t> </a:t>
            </a:r>
          </a:p>
          <a:p>
            <a:pPr algn="ctr">
              <a:lnSpc>
                <a:spcPts val="2717"/>
              </a:lnSpc>
              <a:spcBef>
                <a:spcPct val="0"/>
              </a:spcBef>
            </a:pPr>
            <a:endParaRPr lang="en-US" sz="3794" b="1" dirty="0">
              <a:solidFill>
                <a:srgbClr val="FFFFFF"/>
              </a:solidFill>
              <a:latin typeface="Poppins Medium"/>
              <a:ea typeface="Poppins Medium"/>
              <a:cs typeface="Poppins Medium"/>
              <a:sym typeface="Poppins Medium"/>
            </a:endParaRPr>
          </a:p>
        </p:txBody>
      </p:sp>
      <p:sp>
        <p:nvSpPr>
          <p:cNvPr id="16" name="TextBox 16"/>
          <p:cNvSpPr txBox="1"/>
          <p:nvPr/>
        </p:nvSpPr>
        <p:spPr>
          <a:xfrm>
            <a:off x="2173319" y="5143501"/>
            <a:ext cx="13142882" cy="2786660"/>
          </a:xfrm>
          <a:prstGeom prst="rect">
            <a:avLst/>
          </a:prstGeom>
        </p:spPr>
        <p:txBody>
          <a:bodyPr wrap="square" lIns="0" tIns="0" rIns="0" bIns="0" rtlCol="0" anchor="t">
            <a:spAutoFit/>
          </a:bodyPr>
          <a:lstStyle/>
          <a:p>
            <a:pPr algn="ctr">
              <a:lnSpc>
                <a:spcPts val="5526"/>
              </a:lnSpc>
            </a:pPr>
            <a:r>
              <a:rPr lang="en-US" sz="3947" b="1" dirty="0" err="1">
                <a:solidFill>
                  <a:srgbClr val="FFFFFF"/>
                </a:solidFill>
                <a:latin typeface="Poppins Medium"/>
                <a:ea typeface="Poppins Medium"/>
                <a:cs typeface="Poppins Medium"/>
                <a:sym typeface="Poppins Medium"/>
              </a:rPr>
              <a:t>Abdelrhman</a:t>
            </a:r>
            <a:r>
              <a:rPr lang="en-US" sz="3947" b="1" dirty="0">
                <a:solidFill>
                  <a:srgbClr val="FFFFFF"/>
                </a:solidFill>
                <a:latin typeface="Poppins Medium"/>
                <a:ea typeface="Poppins Medium"/>
                <a:cs typeface="Poppins Medium"/>
                <a:sym typeface="Poppins Medium"/>
              </a:rPr>
              <a:t> </a:t>
            </a:r>
            <a:r>
              <a:rPr lang="en-US" sz="3947" b="1" dirty="0" err="1">
                <a:solidFill>
                  <a:srgbClr val="FFFFFF"/>
                </a:solidFill>
                <a:latin typeface="Poppins Medium"/>
                <a:ea typeface="Poppins Medium"/>
                <a:cs typeface="Poppins Medium"/>
                <a:sym typeface="Poppins Medium"/>
              </a:rPr>
              <a:t>Elshazly</a:t>
            </a:r>
            <a:r>
              <a:rPr lang="en-US" sz="3947" b="1" dirty="0">
                <a:solidFill>
                  <a:srgbClr val="FFFFFF"/>
                </a:solidFill>
                <a:latin typeface="Poppins Medium"/>
                <a:ea typeface="Poppins Medium"/>
                <a:cs typeface="Poppins Medium"/>
                <a:sym typeface="Poppins Medium"/>
              </a:rPr>
              <a:t> </a:t>
            </a:r>
            <a:r>
              <a:rPr lang="en-US" sz="3947" b="1" dirty="0" err="1">
                <a:solidFill>
                  <a:srgbClr val="FFFFFF"/>
                </a:solidFill>
                <a:latin typeface="Poppins Medium"/>
                <a:ea typeface="Poppins Medium"/>
                <a:cs typeface="Poppins Medium"/>
                <a:sym typeface="Poppins Medium"/>
              </a:rPr>
              <a:t>Zaky</a:t>
            </a:r>
            <a:r>
              <a:rPr lang="en-US" sz="3947" b="1" dirty="0">
                <a:solidFill>
                  <a:srgbClr val="FFFFFF"/>
                </a:solidFill>
                <a:latin typeface="Poppins Medium"/>
                <a:ea typeface="Poppins Medium"/>
                <a:cs typeface="Poppins Medium"/>
                <a:sym typeface="Poppins Medium"/>
              </a:rPr>
              <a:t> : 224657</a:t>
            </a:r>
          </a:p>
          <a:p>
            <a:pPr algn="ctr">
              <a:lnSpc>
                <a:spcPts val="5526"/>
              </a:lnSpc>
            </a:pPr>
            <a:r>
              <a:rPr lang="en-US" sz="3947" b="1" dirty="0">
                <a:solidFill>
                  <a:srgbClr val="FFFFFF"/>
                </a:solidFill>
                <a:latin typeface="Poppins Medium"/>
                <a:ea typeface="Poppins Medium"/>
                <a:cs typeface="Poppins Medium"/>
                <a:sym typeface="Poppins Medium"/>
              </a:rPr>
              <a:t>Hossam </a:t>
            </a:r>
            <a:r>
              <a:rPr lang="en-US" sz="3947" b="1" dirty="0" err="1">
                <a:solidFill>
                  <a:srgbClr val="FFFFFF"/>
                </a:solidFill>
                <a:latin typeface="Poppins Medium"/>
                <a:ea typeface="Poppins Medium"/>
                <a:cs typeface="Poppins Medium"/>
                <a:sym typeface="Poppins Medium"/>
              </a:rPr>
              <a:t>Abdelrheem</a:t>
            </a:r>
            <a:r>
              <a:rPr lang="en-US" sz="3947" b="1" dirty="0">
                <a:solidFill>
                  <a:srgbClr val="FFFFFF"/>
                </a:solidFill>
                <a:latin typeface="Poppins Medium"/>
                <a:ea typeface="Poppins Medium"/>
                <a:cs typeface="Poppins Medium"/>
                <a:sym typeface="Poppins Medium"/>
              </a:rPr>
              <a:t> Soltan : 224527</a:t>
            </a:r>
          </a:p>
          <a:p>
            <a:pPr algn="ctr">
              <a:lnSpc>
                <a:spcPts val="5526"/>
              </a:lnSpc>
            </a:pPr>
            <a:endParaRPr lang="en-US" sz="3947" b="1" dirty="0">
              <a:solidFill>
                <a:srgbClr val="FFFFFF"/>
              </a:solidFill>
              <a:latin typeface="Poppins Medium"/>
              <a:ea typeface="Poppins Medium"/>
              <a:cs typeface="Poppins Medium"/>
              <a:sym typeface="Poppins Medium"/>
            </a:endParaRPr>
          </a:p>
          <a:p>
            <a:pPr algn="ctr">
              <a:lnSpc>
                <a:spcPts val="5526"/>
              </a:lnSpc>
              <a:spcBef>
                <a:spcPct val="0"/>
              </a:spcBef>
            </a:pPr>
            <a:endParaRPr lang="en-US" sz="3947" b="1" dirty="0">
              <a:solidFill>
                <a:srgbClr val="FFFFFF"/>
              </a:solidFill>
              <a:latin typeface="Poppins Medium"/>
              <a:ea typeface="Poppins Medium"/>
              <a:cs typeface="Poppins Medium"/>
              <a:sym typeface="Poppins Medium"/>
            </a:endParaRPr>
          </a:p>
        </p:txBody>
      </p:sp>
      <p:grpSp>
        <p:nvGrpSpPr>
          <p:cNvPr id="17" name="Group 6">
            <a:extLst>
              <a:ext uri="{FF2B5EF4-FFF2-40B4-BE49-F238E27FC236}">
                <a16:creationId xmlns:a16="http://schemas.microsoft.com/office/drawing/2014/main" id="{04719B6E-EC78-A92C-42B1-580B0AA24DDD}"/>
              </a:ext>
            </a:extLst>
          </p:cNvPr>
          <p:cNvGrpSpPr/>
          <p:nvPr/>
        </p:nvGrpSpPr>
        <p:grpSpPr>
          <a:xfrm rot="10800000">
            <a:off x="-170801" y="3808439"/>
            <a:ext cx="18502431" cy="2826589"/>
            <a:chOff x="0" y="0"/>
            <a:chExt cx="4873068" cy="744451"/>
          </a:xfrm>
        </p:grpSpPr>
        <p:sp>
          <p:nvSpPr>
            <p:cNvPr id="18" name="Freeform 7">
              <a:extLst>
                <a:ext uri="{FF2B5EF4-FFF2-40B4-BE49-F238E27FC236}">
                  <a16:creationId xmlns:a16="http://schemas.microsoft.com/office/drawing/2014/main" id="{267AE02E-B37C-DB5D-E020-E817DB738AEF}"/>
                </a:ext>
              </a:extLst>
            </p:cNvPr>
            <p:cNvSpPr/>
            <p:nvPr/>
          </p:nvSpPr>
          <p:spPr>
            <a:xfrm>
              <a:off x="0" y="0"/>
              <a:ext cx="4873068" cy="744451"/>
            </a:xfrm>
            <a:custGeom>
              <a:avLst/>
              <a:gdLst/>
              <a:ahLst/>
              <a:cxnLst/>
              <a:rect l="l" t="t" r="r" b="b"/>
              <a:pathLst>
                <a:path w="4873068" h="744451">
                  <a:moveTo>
                    <a:pt x="0" y="0"/>
                  </a:moveTo>
                  <a:lnTo>
                    <a:pt x="4873068" y="0"/>
                  </a:lnTo>
                  <a:lnTo>
                    <a:pt x="4873068" y="744451"/>
                  </a:lnTo>
                  <a:lnTo>
                    <a:pt x="0" y="744451"/>
                  </a:lnTo>
                  <a:close/>
                </a:path>
              </a:pathLst>
            </a:custGeom>
            <a:gradFill rotWithShape="1">
              <a:gsLst>
                <a:gs pos="0">
                  <a:srgbClr val="000000">
                    <a:alpha val="41000"/>
                  </a:srgbClr>
                </a:gs>
                <a:gs pos="50000">
                  <a:srgbClr val="0F2949">
                    <a:alpha val="0"/>
                  </a:srgbClr>
                </a:gs>
                <a:gs pos="100000">
                  <a:srgbClr val="328DFF">
                    <a:alpha val="0"/>
                  </a:srgbClr>
                </a:gs>
              </a:gsLst>
              <a:lin ang="0"/>
            </a:gradFill>
          </p:spPr>
        </p:sp>
        <p:sp>
          <p:nvSpPr>
            <p:cNvPr id="19" name="TextBox 8">
              <a:extLst>
                <a:ext uri="{FF2B5EF4-FFF2-40B4-BE49-F238E27FC236}">
                  <a16:creationId xmlns:a16="http://schemas.microsoft.com/office/drawing/2014/main" id="{937FFDC1-D3C3-FD8B-62A2-00479605E7F4}"/>
                </a:ext>
              </a:extLst>
            </p:cNvPr>
            <p:cNvSpPr txBox="1"/>
            <p:nvPr/>
          </p:nvSpPr>
          <p:spPr>
            <a:xfrm>
              <a:off x="0" y="-38100"/>
              <a:ext cx="4873068" cy="782551"/>
            </a:xfrm>
            <a:prstGeom prst="rect">
              <a:avLst/>
            </a:prstGeom>
          </p:spPr>
          <p:txBody>
            <a:bodyPr lIns="50800" tIns="50800" rIns="50800" bIns="50800" rtlCol="0" anchor="ctr"/>
            <a:lstStyle/>
            <a:p>
              <a:pPr algn="ctr">
                <a:lnSpc>
                  <a:spcPts val="2659"/>
                </a:lnSpc>
                <a:spcBef>
                  <a:spcPct val="0"/>
                </a:spcBef>
              </a:pPr>
              <a:endParaRPr/>
            </a:p>
          </p:txBody>
        </p:sp>
      </p:grpSp>
      <p:sp>
        <p:nvSpPr>
          <p:cNvPr id="20" name="Freeform 9">
            <a:extLst>
              <a:ext uri="{FF2B5EF4-FFF2-40B4-BE49-F238E27FC236}">
                <a16:creationId xmlns:a16="http://schemas.microsoft.com/office/drawing/2014/main" id="{F34AA026-FA10-4B03-D416-C98D82B2368B}"/>
              </a:ext>
            </a:extLst>
          </p:cNvPr>
          <p:cNvSpPr/>
          <p:nvPr/>
        </p:nvSpPr>
        <p:spPr>
          <a:xfrm rot="10800000">
            <a:off x="12958870" y="5718262"/>
            <a:ext cx="4389560" cy="2786661"/>
          </a:xfrm>
          <a:custGeom>
            <a:avLst/>
            <a:gdLst/>
            <a:ahLst/>
            <a:cxnLst/>
            <a:rect l="l" t="t" r="r" b="b"/>
            <a:pathLst>
              <a:path w="5802923" h="4114800">
                <a:moveTo>
                  <a:pt x="0" y="0"/>
                </a:moveTo>
                <a:lnTo>
                  <a:pt x="5802924" y="0"/>
                </a:lnTo>
                <a:lnTo>
                  <a:pt x="5802924"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sp>
      <p:sp>
        <p:nvSpPr>
          <p:cNvPr id="3" name="Freeform 3"/>
          <p:cNvSpPr/>
          <p:nvPr/>
        </p:nvSpPr>
        <p:spPr>
          <a:xfrm>
            <a:off x="8957399" y="756081"/>
            <a:ext cx="361478" cy="361478"/>
          </a:xfrm>
          <a:custGeom>
            <a:avLst/>
            <a:gdLst/>
            <a:ahLst/>
            <a:cxnLst/>
            <a:rect l="l" t="t" r="r" b="b"/>
            <a:pathLst>
              <a:path w="361478" h="361478">
                <a:moveTo>
                  <a:pt x="0" y="0"/>
                </a:moveTo>
                <a:lnTo>
                  <a:pt x="361478" y="0"/>
                </a:lnTo>
                <a:lnTo>
                  <a:pt x="361478" y="361478"/>
                </a:lnTo>
                <a:lnTo>
                  <a:pt x="0" y="3614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28700" y="825047"/>
            <a:ext cx="637879" cy="151931"/>
          </a:xfrm>
          <a:custGeom>
            <a:avLst/>
            <a:gdLst/>
            <a:ahLst/>
            <a:cxnLst/>
            <a:rect l="l" t="t" r="r" b="b"/>
            <a:pathLst>
              <a:path w="637879" h="151931">
                <a:moveTo>
                  <a:pt x="0" y="0"/>
                </a:moveTo>
                <a:lnTo>
                  <a:pt x="637879" y="0"/>
                </a:lnTo>
                <a:lnTo>
                  <a:pt x="637879" y="151931"/>
                </a:lnTo>
                <a:lnTo>
                  <a:pt x="0" y="1519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6775865" y="901013"/>
            <a:ext cx="572565" cy="327924"/>
          </a:xfrm>
          <a:custGeom>
            <a:avLst/>
            <a:gdLst/>
            <a:ahLst/>
            <a:cxnLst/>
            <a:rect l="l" t="t" r="r" b="b"/>
            <a:pathLst>
              <a:path w="572565" h="327924">
                <a:moveTo>
                  <a:pt x="0" y="0"/>
                </a:moveTo>
                <a:lnTo>
                  <a:pt x="572565" y="0"/>
                </a:lnTo>
                <a:lnTo>
                  <a:pt x="572565" y="327923"/>
                </a:lnTo>
                <a:lnTo>
                  <a:pt x="0" y="3279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605460" y="9029768"/>
            <a:ext cx="742179" cy="742179"/>
            <a:chOff x="0" y="0"/>
            <a:chExt cx="195471" cy="195471"/>
          </a:xfrm>
        </p:grpSpPr>
        <p:sp>
          <p:nvSpPr>
            <p:cNvPr id="7" name="Freeform 7"/>
            <p:cNvSpPr/>
            <p:nvPr/>
          </p:nvSpPr>
          <p:spPr>
            <a:xfrm>
              <a:off x="0" y="0"/>
              <a:ext cx="195471" cy="195471"/>
            </a:xfrm>
            <a:custGeom>
              <a:avLst/>
              <a:gdLst/>
              <a:ahLst/>
              <a:cxnLst/>
              <a:rect l="l" t="t" r="r" b="b"/>
              <a:pathLst>
                <a:path w="195471" h="195471">
                  <a:moveTo>
                    <a:pt x="0" y="0"/>
                  </a:moveTo>
                  <a:lnTo>
                    <a:pt x="195471" y="0"/>
                  </a:lnTo>
                  <a:lnTo>
                    <a:pt x="195471" y="195471"/>
                  </a:lnTo>
                  <a:lnTo>
                    <a:pt x="0" y="195471"/>
                  </a:lnTo>
                  <a:close/>
                </a:path>
              </a:pathLst>
            </a:custGeom>
            <a:gradFill rotWithShape="1">
              <a:gsLst>
                <a:gs pos="0">
                  <a:srgbClr val="006CCD">
                    <a:alpha val="100000"/>
                  </a:srgbClr>
                </a:gs>
                <a:gs pos="100000">
                  <a:srgbClr val="050024">
                    <a:alpha val="0"/>
                  </a:srgbClr>
                </a:gs>
              </a:gsLst>
              <a:lin ang="0"/>
            </a:gradFill>
          </p:spPr>
        </p:sp>
        <p:sp>
          <p:nvSpPr>
            <p:cNvPr id="8" name="TextBox 8"/>
            <p:cNvSpPr txBox="1"/>
            <p:nvPr/>
          </p:nvSpPr>
          <p:spPr>
            <a:xfrm>
              <a:off x="0" y="-38100"/>
              <a:ext cx="195471" cy="233571"/>
            </a:xfrm>
            <a:prstGeom prst="rect">
              <a:avLst/>
            </a:prstGeom>
          </p:spPr>
          <p:txBody>
            <a:bodyPr lIns="50800" tIns="50800" rIns="50800" bIns="50800" rtlCol="0" anchor="ctr"/>
            <a:lstStyle/>
            <a:p>
              <a:pPr algn="ctr">
                <a:lnSpc>
                  <a:spcPts val="2199"/>
                </a:lnSpc>
              </a:pPr>
              <a:endParaRPr/>
            </a:p>
          </p:txBody>
        </p:sp>
      </p:grpSp>
      <p:grpSp>
        <p:nvGrpSpPr>
          <p:cNvPr id="9" name="Group 9"/>
          <p:cNvGrpSpPr/>
          <p:nvPr/>
        </p:nvGrpSpPr>
        <p:grpSpPr>
          <a:xfrm>
            <a:off x="1304154" y="2506973"/>
            <a:ext cx="13767485" cy="6390613"/>
            <a:chOff x="0" y="0"/>
            <a:chExt cx="3626004" cy="1683125"/>
          </a:xfrm>
        </p:grpSpPr>
        <p:sp>
          <p:nvSpPr>
            <p:cNvPr id="10" name="Freeform 10"/>
            <p:cNvSpPr/>
            <p:nvPr/>
          </p:nvSpPr>
          <p:spPr>
            <a:xfrm>
              <a:off x="0" y="0"/>
              <a:ext cx="3626004" cy="1683125"/>
            </a:xfrm>
            <a:custGeom>
              <a:avLst/>
              <a:gdLst/>
              <a:ahLst/>
              <a:cxnLst/>
              <a:rect l="l" t="t" r="r" b="b"/>
              <a:pathLst>
                <a:path w="3626004" h="1683125">
                  <a:moveTo>
                    <a:pt x="0" y="0"/>
                  </a:moveTo>
                  <a:lnTo>
                    <a:pt x="3626004" y="0"/>
                  </a:lnTo>
                  <a:lnTo>
                    <a:pt x="3626004" y="1683125"/>
                  </a:lnTo>
                  <a:lnTo>
                    <a:pt x="0" y="1683125"/>
                  </a:lnTo>
                  <a:close/>
                </a:path>
              </a:pathLst>
            </a:custGeom>
            <a:gradFill rotWithShape="1">
              <a:gsLst>
                <a:gs pos="0">
                  <a:srgbClr val="000000">
                    <a:alpha val="41000"/>
                  </a:srgbClr>
                </a:gs>
                <a:gs pos="50000">
                  <a:srgbClr val="0F2949">
                    <a:alpha val="0"/>
                  </a:srgbClr>
                </a:gs>
                <a:gs pos="100000">
                  <a:srgbClr val="328DFF">
                    <a:alpha val="0"/>
                  </a:srgbClr>
                </a:gs>
              </a:gsLst>
              <a:lin ang="0"/>
            </a:gradFill>
          </p:spPr>
        </p:sp>
        <p:sp>
          <p:nvSpPr>
            <p:cNvPr id="11" name="TextBox 11"/>
            <p:cNvSpPr txBox="1"/>
            <p:nvPr/>
          </p:nvSpPr>
          <p:spPr>
            <a:xfrm>
              <a:off x="0" y="-38100"/>
              <a:ext cx="3626004" cy="1721225"/>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15250529" y="7143262"/>
            <a:ext cx="4017541" cy="4114800"/>
          </a:xfrm>
          <a:custGeom>
            <a:avLst/>
            <a:gdLst/>
            <a:ahLst/>
            <a:cxnLst/>
            <a:rect l="l" t="t" r="r" b="b"/>
            <a:pathLst>
              <a:path w="4017541" h="4114800">
                <a:moveTo>
                  <a:pt x="0" y="0"/>
                </a:moveTo>
                <a:lnTo>
                  <a:pt x="4017542" y="0"/>
                </a:lnTo>
                <a:lnTo>
                  <a:pt x="4017542" y="4114800"/>
                </a:lnTo>
                <a:lnTo>
                  <a:pt x="0" y="4114800"/>
                </a:lnTo>
                <a:lnTo>
                  <a:pt x="0" y="0"/>
                </a:lnTo>
                <a:close/>
              </a:path>
            </a:pathLst>
          </a:custGeom>
          <a:blipFill>
            <a:blip r:embed="rId9">
              <a:alphaModFix amt="31000"/>
              <a:extLst>
                <a:ext uri="{96DAC541-7B7A-43D3-8B79-37D633B846F1}">
                  <asvg:svgBlip xmlns:asvg="http://schemas.microsoft.com/office/drawing/2016/SVG/main" r:embed="rId10"/>
                </a:ext>
              </a:extLst>
            </a:blip>
            <a:stretch>
              <a:fillRect/>
            </a:stretch>
          </a:blipFill>
        </p:spPr>
      </p:sp>
      <p:grpSp>
        <p:nvGrpSpPr>
          <p:cNvPr id="13" name="Group 13"/>
          <p:cNvGrpSpPr/>
          <p:nvPr/>
        </p:nvGrpSpPr>
        <p:grpSpPr>
          <a:xfrm>
            <a:off x="1666579" y="1771822"/>
            <a:ext cx="345440" cy="345440"/>
            <a:chOff x="0" y="0"/>
            <a:chExt cx="90980" cy="90980"/>
          </a:xfrm>
        </p:grpSpPr>
        <p:sp>
          <p:nvSpPr>
            <p:cNvPr id="14" name="Freeform 14"/>
            <p:cNvSpPr/>
            <p:nvPr/>
          </p:nvSpPr>
          <p:spPr>
            <a:xfrm>
              <a:off x="0" y="0"/>
              <a:ext cx="90980" cy="90980"/>
            </a:xfrm>
            <a:custGeom>
              <a:avLst/>
              <a:gdLst/>
              <a:ahLst/>
              <a:cxnLst/>
              <a:rect l="l" t="t" r="r" b="b"/>
              <a:pathLst>
                <a:path w="90980" h="90980">
                  <a:moveTo>
                    <a:pt x="0" y="0"/>
                  </a:moveTo>
                  <a:lnTo>
                    <a:pt x="90980" y="0"/>
                  </a:lnTo>
                  <a:lnTo>
                    <a:pt x="90980" y="90980"/>
                  </a:lnTo>
                  <a:lnTo>
                    <a:pt x="0" y="90980"/>
                  </a:lnTo>
                  <a:close/>
                </a:path>
              </a:pathLst>
            </a:custGeom>
            <a:solidFill>
              <a:srgbClr val="006CCD"/>
            </a:solidFill>
          </p:spPr>
        </p:sp>
        <p:sp>
          <p:nvSpPr>
            <p:cNvPr id="15" name="TextBox 15"/>
            <p:cNvSpPr txBox="1"/>
            <p:nvPr/>
          </p:nvSpPr>
          <p:spPr>
            <a:xfrm>
              <a:off x="0" y="-38100"/>
              <a:ext cx="90980" cy="129080"/>
            </a:xfrm>
            <a:prstGeom prst="rect">
              <a:avLst/>
            </a:prstGeom>
          </p:spPr>
          <p:txBody>
            <a:bodyPr lIns="50800" tIns="50800" rIns="50800" bIns="50800" rtlCol="0" anchor="ctr"/>
            <a:lstStyle/>
            <a:p>
              <a:pPr algn="ctr">
                <a:lnSpc>
                  <a:spcPts val="2199"/>
                </a:lnSpc>
              </a:pPr>
              <a:endParaRPr/>
            </a:p>
          </p:txBody>
        </p:sp>
      </p:grpSp>
      <p:sp>
        <p:nvSpPr>
          <p:cNvPr id="16" name="TextBox 16"/>
          <p:cNvSpPr txBox="1"/>
          <p:nvPr/>
        </p:nvSpPr>
        <p:spPr>
          <a:xfrm flipH="1">
            <a:off x="10498890" y="-1943100"/>
            <a:ext cx="361478" cy="1396473"/>
          </a:xfrm>
          <a:prstGeom prst="rect">
            <a:avLst/>
          </a:prstGeom>
        </p:spPr>
        <p:txBody>
          <a:bodyPr wrap="square" lIns="0" tIns="0" rIns="0" bIns="0" rtlCol="0" anchor="t">
            <a:spAutoFit/>
          </a:bodyPr>
          <a:lstStyle/>
          <a:p>
            <a:pPr algn="l">
              <a:lnSpc>
                <a:spcPts val="2199"/>
              </a:lnSpc>
              <a:spcBef>
                <a:spcPct val="0"/>
              </a:spcBef>
            </a:pPr>
            <a:r>
              <a:rPr lang="en-US" sz="1570" b="1" dirty="0" err="1">
                <a:solidFill>
                  <a:srgbClr val="FFFFFF"/>
                </a:solidFill>
                <a:latin typeface="Poppins Medium"/>
                <a:ea typeface="Poppins Medium"/>
                <a:cs typeface="Poppins Medium"/>
                <a:sym typeface="Poppins Medium"/>
              </a:rPr>
              <a:t>Thynk</a:t>
            </a:r>
            <a:r>
              <a:rPr lang="en-US" sz="1570" b="1" dirty="0">
                <a:solidFill>
                  <a:srgbClr val="FFFFFF"/>
                </a:solidFill>
                <a:latin typeface="Poppins Medium"/>
                <a:ea typeface="Poppins Medium"/>
                <a:cs typeface="Poppins Medium"/>
                <a:sym typeface="Poppins Medium"/>
              </a:rPr>
              <a:t> Unlimited</a:t>
            </a:r>
          </a:p>
        </p:txBody>
      </p:sp>
      <p:sp>
        <p:nvSpPr>
          <p:cNvPr id="17" name="TextBox 17"/>
          <p:cNvSpPr txBox="1"/>
          <p:nvPr/>
        </p:nvSpPr>
        <p:spPr>
          <a:xfrm>
            <a:off x="941728" y="9182100"/>
            <a:ext cx="724851" cy="451590"/>
          </a:xfrm>
          <a:prstGeom prst="rect">
            <a:avLst/>
          </a:prstGeom>
        </p:spPr>
        <p:txBody>
          <a:bodyPr lIns="0" tIns="0" rIns="0" bIns="0" rtlCol="0" anchor="t">
            <a:spAutoFit/>
          </a:bodyPr>
          <a:lstStyle/>
          <a:p>
            <a:pPr algn="l">
              <a:lnSpc>
                <a:spcPts val="3459"/>
              </a:lnSpc>
              <a:spcBef>
                <a:spcPct val="0"/>
              </a:spcBef>
            </a:pPr>
            <a:r>
              <a:rPr lang="en-US" sz="2470" b="1">
                <a:solidFill>
                  <a:srgbClr val="FFFFFF"/>
                </a:solidFill>
                <a:latin typeface="Poppins Medium"/>
                <a:ea typeface="Poppins Medium"/>
                <a:cs typeface="Poppins Medium"/>
                <a:sym typeface="Poppins Medium"/>
              </a:rPr>
              <a:t>03</a:t>
            </a:r>
          </a:p>
        </p:txBody>
      </p:sp>
      <p:sp>
        <p:nvSpPr>
          <p:cNvPr id="18" name="TextBox 18"/>
          <p:cNvSpPr txBox="1"/>
          <p:nvPr/>
        </p:nvSpPr>
        <p:spPr>
          <a:xfrm>
            <a:off x="1666579" y="2866952"/>
            <a:ext cx="12799294" cy="5900368"/>
          </a:xfrm>
          <a:prstGeom prst="rect">
            <a:avLst/>
          </a:prstGeom>
        </p:spPr>
        <p:txBody>
          <a:bodyPr lIns="0" tIns="0" rIns="0" bIns="0" rtlCol="0" anchor="t">
            <a:spAutoFit/>
          </a:bodyPr>
          <a:lstStyle/>
          <a:p>
            <a:pPr algn="l">
              <a:lnSpc>
                <a:spcPts val="3947"/>
              </a:lnSpc>
            </a:pPr>
            <a:r>
              <a:rPr lang="en-US" sz="2819" b="1" dirty="0">
                <a:solidFill>
                  <a:srgbClr val="FFFFFF"/>
                </a:solidFill>
                <a:latin typeface="Poppins Medium"/>
                <a:ea typeface="Poppins Medium"/>
                <a:cs typeface="Poppins Medium"/>
                <a:sym typeface="Poppins Medium"/>
              </a:rPr>
              <a:t>-Security vulnerabilities in software systems pose a significant threat, often leading to financial losses and reputational damage. Traditional security tools struggle to keep pace with modern codebases, especially in C and C++, which are flexible but prone to vulnerabilities. To address this, we propose AIbughunter—a machine learning-based tool designed to detect, classify, and repair vulnerabilities in real-time.</a:t>
            </a:r>
          </a:p>
          <a:p>
            <a:pPr algn="l">
              <a:lnSpc>
                <a:spcPts val="3947"/>
              </a:lnSpc>
            </a:pPr>
            <a:endParaRPr lang="en-US" sz="2819" b="1" dirty="0">
              <a:solidFill>
                <a:srgbClr val="FFFFFF"/>
              </a:solidFill>
              <a:latin typeface="Poppins Medium"/>
              <a:ea typeface="Poppins Medium"/>
              <a:cs typeface="Poppins Medium"/>
              <a:sym typeface="Poppins Medium"/>
            </a:endParaRPr>
          </a:p>
          <a:p>
            <a:pPr algn="l">
              <a:lnSpc>
                <a:spcPts val="3947"/>
              </a:lnSpc>
            </a:pPr>
            <a:r>
              <a:rPr lang="en-US" sz="2819" b="1" dirty="0">
                <a:solidFill>
                  <a:srgbClr val="FFFFFF"/>
                </a:solidFill>
                <a:latin typeface="Poppins Medium"/>
                <a:ea typeface="Poppins Medium"/>
                <a:cs typeface="Poppins Medium"/>
                <a:sym typeface="Poppins Medium"/>
              </a:rPr>
              <a:t>-AIbughunter utilizes advanced machine learning to effectively identify vulnerabilities in code, helping developers proactively mitigate security risks. The project is actively being developed for continuous improvement and expanded capabilities.</a:t>
            </a:r>
          </a:p>
          <a:p>
            <a:pPr algn="l">
              <a:lnSpc>
                <a:spcPts val="3947"/>
              </a:lnSpc>
              <a:spcBef>
                <a:spcPct val="0"/>
              </a:spcBef>
            </a:pPr>
            <a:endParaRPr lang="en-US" sz="2819" b="1" dirty="0">
              <a:solidFill>
                <a:srgbClr val="FFFFFF"/>
              </a:solidFill>
              <a:latin typeface="Poppins Medium"/>
              <a:ea typeface="Poppins Medium"/>
              <a:cs typeface="Poppins Medium"/>
              <a:sym typeface="Poppins Medium"/>
            </a:endParaRPr>
          </a:p>
        </p:txBody>
      </p:sp>
      <p:sp>
        <p:nvSpPr>
          <p:cNvPr id="19" name="TextBox 19"/>
          <p:cNvSpPr txBox="1"/>
          <p:nvPr/>
        </p:nvSpPr>
        <p:spPr>
          <a:xfrm>
            <a:off x="2514600" y="1541468"/>
            <a:ext cx="7192204" cy="725276"/>
          </a:xfrm>
          <a:prstGeom prst="rect">
            <a:avLst/>
          </a:prstGeom>
        </p:spPr>
        <p:txBody>
          <a:bodyPr lIns="0" tIns="0" rIns="0" bIns="0" rtlCol="0" anchor="t">
            <a:spAutoFit/>
          </a:bodyPr>
          <a:lstStyle/>
          <a:p>
            <a:pPr algn="l">
              <a:lnSpc>
                <a:spcPts val="5699"/>
              </a:lnSpc>
              <a:spcBef>
                <a:spcPct val="0"/>
              </a:spcBef>
            </a:pPr>
            <a:r>
              <a:rPr lang="en-US" sz="4070" b="1" i="1" u="sng" dirty="0">
                <a:solidFill>
                  <a:srgbClr val="FFFFFF"/>
                </a:solidFill>
                <a:latin typeface="Poppins Medium Italics"/>
                <a:ea typeface="Poppins Medium Italics"/>
                <a:cs typeface="Poppins Medium Italics"/>
                <a:sym typeface="Poppins Medium Italics"/>
              </a:rPr>
              <a:t>Introduction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200" y="0"/>
            <a:ext cx="18522462"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sp>
      <p:sp>
        <p:nvSpPr>
          <p:cNvPr id="3" name="Freeform 3"/>
          <p:cNvSpPr/>
          <p:nvPr/>
        </p:nvSpPr>
        <p:spPr>
          <a:xfrm>
            <a:off x="8776660" y="655732"/>
            <a:ext cx="361478" cy="361478"/>
          </a:xfrm>
          <a:custGeom>
            <a:avLst/>
            <a:gdLst/>
            <a:ahLst/>
            <a:cxnLst/>
            <a:rect l="l" t="t" r="r" b="b"/>
            <a:pathLst>
              <a:path w="361478" h="361478">
                <a:moveTo>
                  <a:pt x="0" y="0"/>
                </a:moveTo>
                <a:lnTo>
                  <a:pt x="361478" y="0"/>
                </a:lnTo>
                <a:lnTo>
                  <a:pt x="361478" y="361478"/>
                </a:lnTo>
                <a:lnTo>
                  <a:pt x="0" y="3614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6775865" y="901013"/>
            <a:ext cx="572565" cy="327924"/>
          </a:xfrm>
          <a:custGeom>
            <a:avLst/>
            <a:gdLst/>
            <a:ahLst/>
            <a:cxnLst/>
            <a:rect l="l" t="t" r="r" b="b"/>
            <a:pathLst>
              <a:path w="572565" h="327924">
                <a:moveTo>
                  <a:pt x="0" y="0"/>
                </a:moveTo>
                <a:lnTo>
                  <a:pt x="572565" y="0"/>
                </a:lnTo>
                <a:lnTo>
                  <a:pt x="572565" y="327923"/>
                </a:lnTo>
                <a:lnTo>
                  <a:pt x="0" y="32792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605460" y="9029768"/>
            <a:ext cx="742179" cy="742179"/>
            <a:chOff x="0" y="0"/>
            <a:chExt cx="195471" cy="195471"/>
          </a:xfrm>
        </p:grpSpPr>
        <p:sp>
          <p:nvSpPr>
            <p:cNvPr id="6" name="Freeform 6"/>
            <p:cNvSpPr/>
            <p:nvPr/>
          </p:nvSpPr>
          <p:spPr>
            <a:xfrm>
              <a:off x="0" y="0"/>
              <a:ext cx="195471" cy="195471"/>
            </a:xfrm>
            <a:custGeom>
              <a:avLst/>
              <a:gdLst/>
              <a:ahLst/>
              <a:cxnLst/>
              <a:rect l="l" t="t" r="r" b="b"/>
              <a:pathLst>
                <a:path w="195471" h="195471">
                  <a:moveTo>
                    <a:pt x="0" y="0"/>
                  </a:moveTo>
                  <a:lnTo>
                    <a:pt x="195471" y="0"/>
                  </a:lnTo>
                  <a:lnTo>
                    <a:pt x="195471" y="195471"/>
                  </a:lnTo>
                  <a:lnTo>
                    <a:pt x="0" y="195471"/>
                  </a:lnTo>
                  <a:close/>
                </a:path>
              </a:pathLst>
            </a:custGeom>
            <a:gradFill rotWithShape="1">
              <a:gsLst>
                <a:gs pos="0">
                  <a:srgbClr val="006CCD">
                    <a:alpha val="100000"/>
                  </a:srgbClr>
                </a:gs>
                <a:gs pos="100000">
                  <a:srgbClr val="050024">
                    <a:alpha val="0"/>
                  </a:srgbClr>
                </a:gs>
              </a:gsLst>
              <a:lin ang="0"/>
            </a:gradFill>
          </p:spPr>
        </p:sp>
        <p:sp>
          <p:nvSpPr>
            <p:cNvPr id="7" name="TextBox 7"/>
            <p:cNvSpPr txBox="1"/>
            <p:nvPr/>
          </p:nvSpPr>
          <p:spPr>
            <a:xfrm>
              <a:off x="0" y="-38100"/>
              <a:ext cx="195471" cy="233571"/>
            </a:xfrm>
            <a:prstGeom prst="rect">
              <a:avLst/>
            </a:prstGeom>
          </p:spPr>
          <p:txBody>
            <a:bodyPr lIns="50800" tIns="50800" rIns="50800" bIns="50800" rtlCol="0" anchor="ctr"/>
            <a:lstStyle/>
            <a:p>
              <a:pPr algn="ctr">
                <a:lnSpc>
                  <a:spcPts val="2199"/>
                </a:lnSpc>
              </a:pPr>
              <a:endParaRPr/>
            </a:p>
          </p:txBody>
        </p:sp>
      </p:grpSp>
      <p:grpSp>
        <p:nvGrpSpPr>
          <p:cNvPr id="8" name="Group 8"/>
          <p:cNvGrpSpPr/>
          <p:nvPr/>
        </p:nvGrpSpPr>
        <p:grpSpPr>
          <a:xfrm>
            <a:off x="-552450" y="1995627"/>
            <a:ext cx="18840450" cy="6267450"/>
            <a:chOff x="0" y="0"/>
            <a:chExt cx="5549116" cy="1650686"/>
          </a:xfrm>
        </p:grpSpPr>
        <p:sp>
          <p:nvSpPr>
            <p:cNvPr id="9" name="Freeform 9"/>
            <p:cNvSpPr/>
            <p:nvPr/>
          </p:nvSpPr>
          <p:spPr>
            <a:xfrm>
              <a:off x="0" y="0"/>
              <a:ext cx="5549116" cy="1650686"/>
            </a:xfrm>
            <a:custGeom>
              <a:avLst/>
              <a:gdLst/>
              <a:ahLst/>
              <a:cxnLst/>
              <a:rect l="l" t="t" r="r" b="b"/>
              <a:pathLst>
                <a:path w="5549116" h="1650686">
                  <a:moveTo>
                    <a:pt x="0" y="0"/>
                  </a:moveTo>
                  <a:lnTo>
                    <a:pt x="5549116" y="0"/>
                  </a:lnTo>
                  <a:lnTo>
                    <a:pt x="5549116" y="1650686"/>
                  </a:lnTo>
                  <a:lnTo>
                    <a:pt x="0" y="1650686"/>
                  </a:lnTo>
                  <a:close/>
                </a:path>
              </a:pathLst>
            </a:custGeom>
            <a:gradFill rotWithShape="1">
              <a:gsLst>
                <a:gs pos="0">
                  <a:srgbClr val="006CCD">
                    <a:alpha val="0"/>
                  </a:srgbClr>
                </a:gs>
                <a:gs pos="100000">
                  <a:srgbClr val="2376D4">
                    <a:alpha val="100000"/>
                  </a:srgbClr>
                </a:gs>
              </a:gsLst>
              <a:lin ang="0"/>
            </a:gradFill>
          </p:spPr>
        </p:sp>
        <p:sp>
          <p:nvSpPr>
            <p:cNvPr id="10" name="TextBox 10"/>
            <p:cNvSpPr txBox="1"/>
            <p:nvPr/>
          </p:nvSpPr>
          <p:spPr>
            <a:xfrm>
              <a:off x="0" y="-38100"/>
              <a:ext cx="5549116" cy="1688786"/>
            </a:xfrm>
            <a:prstGeom prst="rect">
              <a:avLst/>
            </a:prstGeom>
          </p:spPr>
          <p:txBody>
            <a:bodyPr lIns="50800" tIns="50800" rIns="50800" bIns="50800" rtlCol="0" anchor="ctr"/>
            <a:lstStyle/>
            <a:p>
              <a:pPr algn="ctr">
                <a:lnSpc>
                  <a:spcPts val="2199"/>
                </a:lnSpc>
              </a:pPr>
              <a:endParaRPr/>
            </a:p>
          </p:txBody>
        </p:sp>
      </p:grpSp>
      <p:sp>
        <p:nvSpPr>
          <p:cNvPr id="11" name="Freeform 11"/>
          <p:cNvSpPr/>
          <p:nvPr/>
        </p:nvSpPr>
        <p:spPr>
          <a:xfrm flipH="1">
            <a:off x="14243538" y="2736293"/>
            <a:ext cx="5802923" cy="4114800"/>
          </a:xfrm>
          <a:custGeom>
            <a:avLst/>
            <a:gdLst/>
            <a:ahLst/>
            <a:cxnLst/>
            <a:rect l="l" t="t" r="r" b="b"/>
            <a:pathLst>
              <a:path w="5802923" h="4114800">
                <a:moveTo>
                  <a:pt x="5802923" y="0"/>
                </a:moveTo>
                <a:lnTo>
                  <a:pt x="0" y="0"/>
                </a:lnTo>
                <a:lnTo>
                  <a:pt x="0" y="4114800"/>
                </a:lnTo>
                <a:lnTo>
                  <a:pt x="5802923" y="4114800"/>
                </a:lnTo>
                <a:lnTo>
                  <a:pt x="5802923"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TextBox 12"/>
          <p:cNvSpPr txBox="1"/>
          <p:nvPr/>
        </p:nvSpPr>
        <p:spPr>
          <a:xfrm>
            <a:off x="8518616" y="-2400300"/>
            <a:ext cx="3063784" cy="267958"/>
          </a:xfrm>
          <a:prstGeom prst="rect">
            <a:avLst/>
          </a:prstGeom>
        </p:spPr>
        <p:txBody>
          <a:bodyPr wrap="square" lIns="0" tIns="0" rIns="0" bIns="0" rtlCol="0" anchor="t">
            <a:spAutoFit/>
          </a:bodyPr>
          <a:lstStyle/>
          <a:p>
            <a:pPr algn="l">
              <a:lnSpc>
                <a:spcPts val="2199"/>
              </a:lnSpc>
              <a:spcBef>
                <a:spcPct val="0"/>
              </a:spcBef>
            </a:pPr>
            <a:r>
              <a:rPr lang="en-US" sz="1570" b="1" dirty="0" err="1">
                <a:solidFill>
                  <a:srgbClr val="FFFFFF"/>
                </a:solidFill>
                <a:latin typeface="Poppins Medium"/>
                <a:ea typeface="Poppins Medium"/>
                <a:cs typeface="Poppins Medium"/>
                <a:sym typeface="Poppins Medium"/>
              </a:rPr>
              <a:t>Thynk</a:t>
            </a:r>
            <a:r>
              <a:rPr lang="en-US" sz="1570" b="1" dirty="0">
                <a:solidFill>
                  <a:srgbClr val="FFFFFF"/>
                </a:solidFill>
                <a:latin typeface="Poppins Medium"/>
                <a:ea typeface="Poppins Medium"/>
                <a:cs typeface="Poppins Medium"/>
                <a:sym typeface="Poppins Medium"/>
              </a:rPr>
              <a:t> Unlimited</a:t>
            </a:r>
          </a:p>
        </p:txBody>
      </p:sp>
      <p:sp>
        <p:nvSpPr>
          <p:cNvPr id="13" name="TextBox 13"/>
          <p:cNvSpPr txBox="1"/>
          <p:nvPr/>
        </p:nvSpPr>
        <p:spPr>
          <a:xfrm>
            <a:off x="941728" y="9182100"/>
            <a:ext cx="724851" cy="451590"/>
          </a:xfrm>
          <a:prstGeom prst="rect">
            <a:avLst/>
          </a:prstGeom>
        </p:spPr>
        <p:txBody>
          <a:bodyPr lIns="0" tIns="0" rIns="0" bIns="0" rtlCol="0" anchor="t">
            <a:spAutoFit/>
          </a:bodyPr>
          <a:lstStyle/>
          <a:p>
            <a:pPr algn="l">
              <a:lnSpc>
                <a:spcPts val="3459"/>
              </a:lnSpc>
              <a:spcBef>
                <a:spcPct val="0"/>
              </a:spcBef>
            </a:pPr>
            <a:r>
              <a:rPr lang="en-US" sz="2470" b="1">
                <a:solidFill>
                  <a:srgbClr val="FFFFFF"/>
                </a:solidFill>
                <a:latin typeface="Poppins Medium"/>
                <a:ea typeface="Poppins Medium"/>
                <a:cs typeface="Poppins Medium"/>
                <a:sym typeface="Poppins Medium"/>
              </a:rPr>
              <a:t>04</a:t>
            </a:r>
          </a:p>
        </p:txBody>
      </p:sp>
      <p:sp>
        <p:nvSpPr>
          <p:cNvPr id="14" name="TextBox 14"/>
          <p:cNvSpPr txBox="1"/>
          <p:nvPr/>
        </p:nvSpPr>
        <p:spPr>
          <a:xfrm>
            <a:off x="5641669" y="2449446"/>
            <a:ext cx="7004662" cy="1007795"/>
          </a:xfrm>
          <a:prstGeom prst="rect">
            <a:avLst/>
          </a:prstGeom>
        </p:spPr>
        <p:txBody>
          <a:bodyPr lIns="0" tIns="0" rIns="0" bIns="0" rtlCol="0" anchor="t">
            <a:spAutoFit/>
          </a:bodyPr>
          <a:lstStyle/>
          <a:p>
            <a:pPr algn="ctr">
              <a:lnSpc>
                <a:spcPts val="7441"/>
              </a:lnSpc>
            </a:pPr>
            <a:r>
              <a:rPr lang="en-US" sz="8001" u="sng">
                <a:solidFill>
                  <a:srgbClr val="FFFFFF"/>
                </a:solidFill>
                <a:latin typeface="Anton"/>
                <a:ea typeface="Anton"/>
                <a:cs typeface="Anton"/>
                <a:sym typeface="Anton"/>
              </a:rPr>
              <a:t>BACKGROUND </a:t>
            </a:r>
          </a:p>
        </p:txBody>
      </p:sp>
      <p:sp>
        <p:nvSpPr>
          <p:cNvPr id="15" name="Freeform 15"/>
          <p:cNvSpPr/>
          <p:nvPr/>
        </p:nvSpPr>
        <p:spPr>
          <a:xfrm>
            <a:off x="-1234884" y="2745682"/>
            <a:ext cx="5802923" cy="4114800"/>
          </a:xfrm>
          <a:custGeom>
            <a:avLst/>
            <a:gdLst/>
            <a:ahLst/>
            <a:cxnLst/>
            <a:rect l="l" t="t" r="r" b="b"/>
            <a:pathLst>
              <a:path w="5802923" h="4114800">
                <a:moveTo>
                  <a:pt x="0" y="0"/>
                </a:moveTo>
                <a:lnTo>
                  <a:pt x="5802923" y="0"/>
                </a:lnTo>
                <a:lnTo>
                  <a:pt x="5802923"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TextBox 16"/>
          <p:cNvSpPr txBox="1"/>
          <p:nvPr/>
        </p:nvSpPr>
        <p:spPr>
          <a:xfrm>
            <a:off x="1666578" y="3797135"/>
            <a:ext cx="15478422" cy="4984441"/>
          </a:xfrm>
          <a:prstGeom prst="rect">
            <a:avLst/>
          </a:prstGeom>
        </p:spPr>
        <p:txBody>
          <a:bodyPr wrap="square" lIns="0" tIns="0" rIns="0" bIns="0" rtlCol="0" anchor="t">
            <a:spAutoFit/>
          </a:bodyPr>
          <a:lstStyle/>
          <a:p>
            <a:pPr algn="just"/>
            <a:r>
              <a:rPr lang="en-US" sz="3600" b="1" dirty="0">
                <a:solidFill>
                  <a:srgbClr val="FFFFFF"/>
                </a:solidFill>
                <a:latin typeface="Poppins Medium"/>
                <a:ea typeface="Poppins Medium"/>
                <a:cs typeface="Poppins Medium"/>
                <a:sym typeface="Poppins Medium"/>
              </a:rPr>
              <a:t>AIbughunter is an advanced ML-powered tool designed to detect and classify vulnerabilities in complex C/C++ code , addressing the limitations of traditional tools that struggle with high false positives and slow adaptation to new threats. By integrating Graph Neural Networks (GNNs), AIbughunter enhances accuracy and embeds security seamlessly into the developer’s workflow, providing proactive, in-line vulnerability detection that evolves alongside modern coding challenges.</a:t>
            </a:r>
          </a:p>
          <a:p>
            <a:pPr algn="ctr">
              <a:lnSpc>
                <a:spcPts val="4402"/>
              </a:lnSpc>
              <a:spcBef>
                <a:spcPct val="0"/>
              </a:spcBef>
            </a:pPr>
            <a:endParaRPr lang="en-US" sz="3600" b="1" dirty="0">
              <a:solidFill>
                <a:srgbClr val="FFFFFF"/>
              </a:solidFill>
              <a:latin typeface="Poppins Medium"/>
              <a:ea typeface="Poppins Medium"/>
              <a:cs typeface="Poppins Medium"/>
              <a:sym typeface="Poppins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sp>
      <p:sp>
        <p:nvSpPr>
          <p:cNvPr id="3" name="Freeform 3"/>
          <p:cNvSpPr/>
          <p:nvPr/>
        </p:nvSpPr>
        <p:spPr>
          <a:xfrm>
            <a:off x="9223686" y="611138"/>
            <a:ext cx="361478" cy="361478"/>
          </a:xfrm>
          <a:custGeom>
            <a:avLst/>
            <a:gdLst/>
            <a:ahLst/>
            <a:cxnLst/>
            <a:rect l="l" t="t" r="r" b="b"/>
            <a:pathLst>
              <a:path w="361478" h="361478">
                <a:moveTo>
                  <a:pt x="0" y="0"/>
                </a:moveTo>
                <a:lnTo>
                  <a:pt x="361478" y="0"/>
                </a:lnTo>
                <a:lnTo>
                  <a:pt x="361478" y="361478"/>
                </a:lnTo>
                <a:lnTo>
                  <a:pt x="0" y="3614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28700" y="825047"/>
            <a:ext cx="637879" cy="151931"/>
          </a:xfrm>
          <a:custGeom>
            <a:avLst/>
            <a:gdLst/>
            <a:ahLst/>
            <a:cxnLst/>
            <a:rect l="l" t="t" r="r" b="b"/>
            <a:pathLst>
              <a:path w="637879" h="151931">
                <a:moveTo>
                  <a:pt x="0" y="0"/>
                </a:moveTo>
                <a:lnTo>
                  <a:pt x="637879" y="0"/>
                </a:lnTo>
                <a:lnTo>
                  <a:pt x="637879" y="151931"/>
                </a:lnTo>
                <a:lnTo>
                  <a:pt x="0" y="1519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10290235" y="1587193"/>
            <a:ext cx="7997766" cy="4992443"/>
            <a:chOff x="0" y="0"/>
            <a:chExt cx="2122142" cy="1314882"/>
          </a:xfrm>
        </p:grpSpPr>
        <p:sp>
          <p:nvSpPr>
            <p:cNvPr id="6" name="Freeform 6"/>
            <p:cNvSpPr/>
            <p:nvPr/>
          </p:nvSpPr>
          <p:spPr>
            <a:xfrm>
              <a:off x="0" y="0"/>
              <a:ext cx="2122142" cy="1314882"/>
            </a:xfrm>
            <a:custGeom>
              <a:avLst/>
              <a:gdLst/>
              <a:ahLst/>
              <a:cxnLst/>
              <a:rect l="l" t="t" r="r" b="b"/>
              <a:pathLst>
                <a:path w="2122142" h="1314882">
                  <a:moveTo>
                    <a:pt x="0" y="0"/>
                  </a:moveTo>
                  <a:lnTo>
                    <a:pt x="2122142" y="0"/>
                  </a:lnTo>
                  <a:lnTo>
                    <a:pt x="2122142" y="1314882"/>
                  </a:lnTo>
                  <a:lnTo>
                    <a:pt x="0" y="1314882"/>
                  </a:lnTo>
                  <a:close/>
                </a:path>
              </a:pathLst>
            </a:custGeom>
            <a:gradFill rotWithShape="1">
              <a:gsLst>
                <a:gs pos="0">
                  <a:srgbClr val="000000">
                    <a:alpha val="0"/>
                  </a:srgbClr>
                </a:gs>
                <a:gs pos="50000">
                  <a:srgbClr val="000000">
                    <a:alpha val="41000"/>
                  </a:srgbClr>
                </a:gs>
                <a:gs pos="100000">
                  <a:srgbClr val="000000">
                    <a:alpha val="41000"/>
                  </a:srgbClr>
                </a:gs>
              </a:gsLst>
              <a:lin ang="0"/>
            </a:gradFill>
          </p:spPr>
        </p:sp>
        <p:sp>
          <p:nvSpPr>
            <p:cNvPr id="7" name="TextBox 7"/>
            <p:cNvSpPr txBox="1"/>
            <p:nvPr/>
          </p:nvSpPr>
          <p:spPr>
            <a:xfrm>
              <a:off x="0" y="-38100"/>
              <a:ext cx="2122142" cy="1352982"/>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6775865" y="901013"/>
            <a:ext cx="572565" cy="327924"/>
          </a:xfrm>
          <a:custGeom>
            <a:avLst/>
            <a:gdLst/>
            <a:ahLst/>
            <a:cxnLst/>
            <a:rect l="l" t="t" r="r" b="b"/>
            <a:pathLst>
              <a:path w="572565" h="327924">
                <a:moveTo>
                  <a:pt x="0" y="0"/>
                </a:moveTo>
                <a:lnTo>
                  <a:pt x="572565" y="0"/>
                </a:lnTo>
                <a:lnTo>
                  <a:pt x="572565" y="327923"/>
                </a:lnTo>
                <a:lnTo>
                  <a:pt x="0" y="3279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9" name="Group 9"/>
          <p:cNvGrpSpPr/>
          <p:nvPr/>
        </p:nvGrpSpPr>
        <p:grpSpPr>
          <a:xfrm>
            <a:off x="605460" y="9029768"/>
            <a:ext cx="742179" cy="742179"/>
            <a:chOff x="0" y="0"/>
            <a:chExt cx="195471" cy="195471"/>
          </a:xfrm>
        </p:grpSpPr>
        <p:sp>
          <p:nvSpPr>
            <p:cNvPr id="10" name="Freeform 10"/>
            <p:cNvSpPr/>
            <p:nvPr/>
          </p:nvSpPr>
          <p:spPr>
            <a:xfrm>
              <a:off x="0" y="0"/>
              <a:ext cx="195471" cy="195471"/>
            </a:xfrm>
            <a:custGeom>
              <a:avLst/>
              <a:gdLst/>
              <a:ahLst/>
              <a:cxnLst/>
              <a:rect l="l" t="t" r="r" b="b"/>
              <a:pathLst>
                <a:path w="195471" h="195471">
                  <a:moveTo>
                    <a:pt x="0" y="0"/>
                  </a:moveTo>
                  <a:lnTo>
                    <a:pt x="195471" y="0"/>
                  </a:lnTo>
                  <a:lnTo>
                    <a:pt x="195471" y="195471"/>
                  </a:lnTo>
                  <a:lnTo>
                    <a:pt x="0" y="195471"/>
                  </a:lnTo>
                  <a:close/>
                </a:path>
              </a:pathLst>
            </a:custGeom>
            <a:gradFill rotWithShape="1">
              <a:gsLst>
                <a:gs pos="0">
                  <a:srgbClr val="006CCD">
                    <a:alpha val="100000"/>
                  </a:srgbClr>
                </a:gs>
                <a:gs pos="100000">
                  <a:srgbClr val="050024">
                    <a:alpha val="0"/>
                  </a:srgbClr>
                </a:gs>
              </a:gsLst>
              <a:lin ang="0"/>
            </a:gradFill>
          </p:spPr>
        </p:sp>
        <p:sp>
          <p:nvSpPr>
            <p:cNvPr id="11" name="TextBox 11"/>
            <p:cNvSpPr txBox="1"/>
            <p:nvPr/>
          </p:nvSpPr>
          <p:spPr>
            <a:xfrm>
              <a:off x="0" y="-38100"/>
              <a:ext cx="195471" cy="233571"/>
            </a:xfrm>
            <a:prstGeom prst="rect">
              <a:avLst/>
            </a:prstGeom>
          </p:spPr>
          <p:txBody>
            <a:bodyPr lIns="50800" tIns="50800" rIns="50800" bIns="50800" rtlCol="0" anchor="ctr"/>
            <a:lstStyle/>
            <a:p>
              <a:pPr algn="ctr">
                <a:lnSpc>
                  <a:spcPts val="2199"/>
                </a:lnSpc>
              </a:pPr>
              <a:endParaRPr/>
            </a:p>
          </p:txBody>
        </p:sp>
      </p:grpSp>
      <p:grpSp>
        <p:nvGrpSpPr>
          <p:cNvPr id="12" name="Group 12"/>
          <p:cNvGrpSpPr/>
          <p:nvPr/>
        </p:nvGrpSpPr>
        <p:grpSpPr>
          <a:xfrm>
            <a:off x="1962150" y="2831022"/>
            <a:ext cx="345440" cy="345440"/>
            <a:chOff x="0" y="0"/>
            <a:chExt cx="90980" cy="90980"/>
          </a:xfrm>
        </p:grpSpPr>
        <p:sp>
          <p:nvSpPr>
            <p:cNvPr id="13" name="Freeform 13"/>
            <p:cNvSpPr/>
            <p:nvPr/>
          </p:nvSpPr>
          <p:spPr>
            <a:xfrm>
              <a:off x="0" y="0"/>
              <a:ext cx="90980" cy="90980"/>
            </a:xfrm>
            <a:custGeom>
              <a:avLst/>
              <a:gdLst/>
              <a:ahLst/>
              <a:cxnLst/>
              <a:rect l="l" t="t" r="r" b="b"/>
              <a:pathLst>
                <a:path w="90980" h="90980">
                  <a:moveTo>
                    <a:pt x="0" y="0"/>
                  </a:moveTo>
                  <a:lnTo>
                    <a:pt x="90980" y="0"/>
                  </a:lnTo>
                  <a:lnTo>
                    <a:pt x="90980" y="90980"/>
                  </a:lnTo>
                  <a:lnTo>
                    <a:pt x="0" y="90980"/>
                  </a:lnTo>
                  <a:close/>
                </a:path>
              </a:pathLst>
            </a:custGeom>
            <a:solidFill>
              <a:srgbClr val="006CCD"/>
            </a:solidFill>
          </p:spPr>
        </p:sp>
        <p:sp>
          <p:nvSpPr>
            <p:cNvPr id="14" name="TextBox 14"/>
            <p:cNvSpPr txBox="1"/>
            <p:nvPr/>
          </p:nvSpPr>
          <p:spPr>
            <a:xfrm>
              <a:off x="0" y="-38100"/>
              <a:ext cx="90980" cy="129080"/>
            </a:xfrm>
            <a:prstGeom prst="rect">
              <a:avLst/>
            </a:prstGeom>
          </p:spPr>
          <p:txBody>
            <a:bodyPr lIns="50800" tIns="50800" rIns="50800" bIns="50800" rtlCol="0" anchor="ctr"/>
            <a:lstStyle/>
            <a:p>
              <a:pPr algn="ctr">
                <a:lnSpc>
                  <a:spcPts val="2199"/>
                </a:lnSpc>
              </a:pPr>
              <a:endParaRPr/>
            </a:p>
          </p:txBody>
        </p:sp>
      </p:grpSp>
      <p:grpSp>
        <p:nvGrpSpPr>
          <p:cNvPr id="15" name="Group 15"/>
          <p:cNvGrpSpPr/>
          <p:nvPr/>
        </p:nvGrpSpPr>
        <p:grpSpPr>
          <a:xfrm>
            <a:off x="1962150" y="4472436"/>
            <a:ext cx="345440" cy="345440"/>
            <a:chOff x="0" y="0"/>
            <a:chExt cx="90980" cy="90980"/>
          </a:xfrm>
        </p:grpSpPr>
        <p:sp>
          <p:nvSpPr>
            <p:cNvPr id="16" name="Freeform 16"/>
            <p:cNvSpPr/>
            <p:nvPr/>
          </p:nvSpPr>
          <p:spPr>
            <a:xfrm>
              <a:off x="0" y="0"/>
              <a:ext cx="90980" cy="90980"/>
            </a:xfrm>
            <a:custGeom>
              <a:avLst/>
              <a:gdLst/>
              <a:ahLst/>
              <a:cxnLst/>
              <a:rect l="l" t="t" r="r" b="b"/>
              <a:pathLst>
                <a:path w="90980" h="90980">
                  <a:moveTo>
                    <a:pt x="0" y="0"/>
                  </a:moveTo>
                  <a:lnTo>
                    <a:pt x="90980" y="0"/>
                  </a:lnTo>
                  <a:lnTo>
                    <a:pt x="90980" y="90980"/>
                  </a:lnTo>
                  <a:lnTo>
                    <a:pt x="0" y="90980"/>
                  </a:lnTo>
                  <a:close/>
                </a:path>
              </a:pathLst>
            </a:custGeom>
            <a:solidFill>
              <a:srgbClr val="006CCD"/>
            </a:solidFill>
          </p:spPr>
        </p:sp>
        <p:sp>
          <p:nvSpPr>
            <p:cNvPr id="17" name="TextBox 17"/>
            <p:cNvSpPr txBox="1"/>
            <p:nvPr/>
          </p:nvSpPr>
          <p:spPr>
            <a:xfrm>
              <a:off x="0" y="-38100"/>
              <a:ext cx="90980" cy="129080"/>
            </a:xfrm>
            <a:prstGeom prst="rect">
              <a:avLst/>
            </a:prstGeom>
          </p:spPr>
          <p:txBody>
            <a:bodyPr lIns="50800" tIns="50800" rIns="50800" bIns="50800" rtlCol="0" anchor="ctr"/>
            <a:lstStyle/>
            <a:p>
              <a:pPr algn="ctr">
                <a:lnSpc>
                  <a:spcPts val="2199"/>
                </a:lnSpc>
              </a:pPr>
              <a:endParaRPr/>
            </a:p>
          </p:txBody>
        </p:sp>
      </p:grpSp>
      <p:grpSp>
        <p:nvGrpSpPr>
          <p:cNvPr id="18" name="Group 18"/>
          <p:cNvGrpSpPr/>
          <p:nvPr/>
        </p:nvGrpSpPr>
        <p:grpSpPr>
          <a:xfrm>
            <a:off x="1962150" y="6482471"/>
            <a:ext cx="345440" cy="345440"/>
            <a:chOff x="0" y="0"/>
            <a:chExt cx="90980" cy="90980"/>
          </a:xfrm>
        </p:grpSpPr>
        <p:sp>
          <p:nvSpPr>
            <p:cNvPr id="19" name="Freeform 19"/>
            <p:cNvSpPr/>
            <p:nvPr/>
          </p:nvSpPr>
          <p:spPr>
            <a:xfrm>
              <a:off x="0" y="0"/>
              <a:ext cx="90980" cy="90980"/>
            </a:xfrm>
            <a:custGeom>
              <a:avLst/>
              <a:gdLst/>
              <a:ahLst/>
              <a:cxnLst/>
              <a:rect l="l" t="t" r="r" b="b"/>
              <a:pathLst>
                <a:path w="90980" h="90980">
                  <a:moveTo>
                    <a:pt x="0" y="0"/>
                  </a:moveTo>
                  <a:lnTo>
                    <a:pt x="90980" y="0"/>
                  </a:lnTo>
                  <a:lnTo>
                    <a:pt x="90980" y="90980"/>
                  </a:lnTo>
                  <a:lnTo>
                    <a:pt x="0" y="90980"/>
                  </a:lnTo>
                  <a:close/>
                </a:path>
              </a:pathLst>
            </a:custGeom>
            <a:solidFill>
              <a:srgbClr val="006CCD"/>
            </a:solidFill>
          </p:spPr>
        </p:sp>
        <p:sp>
          <p:nvSpPr>
            <p:cNvPr id="20" name="TextBox 20"/>
            <p:cNvSpPr txBox="1"/>
            <p:nvPr/>
          </p:nvSpPr>
          <p:spPr>
            <a:xfrm>
              <a:off x="0" y="-38100"/>
              <a:ext cx="90980" cy="129080"/>
            </a:xfrm>
            <a:prstGeom prst="rect">
              <a:avLst/>
            </a:prstGeom>
          </p:spPr>
          <p:txBody>
            <a:bodyPr lIns="50800" tIns="50800" rIns="50800" bIns="50800" rtlCol="0" anchor="ctr"/>
            <a:lstStyle/>
            <a:p>
              <a:pPr algn="ctr">
                <a:lnSpc>
                  <a:spcPts val="2199"/>
                </a:lnSpc>
              </a:pPr>
              <a:endParaRPr/>
            </a:p>
          </p:txBody>
        </p:sp>
      </p:grpSp>
      <p:sp>
        <p:nvSpPr>
          <p:cNvPr id="21" name="Freeform 21"/>
          <p:cNvSpPr/>
          <p:nvPr/>
        </p:nvSpPr>
        <p:spPr>
          <a:xfrm>
            <a:off x="13664324" y="2059671"/>
            <a:ext cx="1040529" cy="1040529"/>
          </a:xfrm>
          <a:custGeom>
            <a:avLst/>
            <a:gdLst/>
            <a:ahLst/>
            <a:cxnLst/>
            <a:rect l="l" t="t" r="r" b="b"/>
            <a:pathLst>
              <a:path w="1040529" h="1040529">
                <a:moveTo>
                  <a:pt x="0" y="0"/>
                </a:moveTo>
                <a:lnTo>
                  <a:pt x="1040529" y="0"/>
                </a:lnTo>
                <a:lnTo>
                  <a:pt x="1040529" y="1040529"/>
                </a:lnTo>
                <a:lnTo>
                  <a:pt x="0" y="104052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2" name="TextBox 22"/>
          <p:cNvSpPr txBox="1"/>
          <p:nvPr/>
        </p:nvSpPr>
        <p:spPr>
          <a:xfrm>
            <a:off x="8518616" y="-2120171"/>
            <a:ext cx="1771619" cy="267958"/>
          </a:xfrm>
          <a:prstGeom prst="rect">
            <a:avLst/>
          </a:prstGeom>
        </p:spPr>
        <p:txBody>
          <a:bodyPr wrap="square" lIns="0" tIns="0" rIns="0" bIns="0" rtlCol="0" anchor="t">
            <a:spAutoFit/>
          </a:bodyPr>
          <a:lstStyle/>
          <a:p>
            <a:pPr algn="l">
              <a:lnSpc>
                <a:spcPts val="2199"/>
              </a:lnSpc>
              <a:spcBef>
                <a:spcPct val="0"/>
              </a:spcBef>
            </a:pPr>
            <a:r>
              <a:rPr lang="en-US" sz="1570" b="1" dirty="0" err="1">
                <a:solidFill>
                  <a:srgbClr val="FFFFFF"/>
                </a:solidFill>
                <a:latin typeface="Poppins Medium"/>
                <a:ea typeface="Poppins Medium"/>
                <a:cs typeface="Poppins Medium"/>
                <a:sym typeface="Poppins Medium"/>
              </a:rPr>
              <a:t>Thynk</a:t>
            </a:r>
            <a:r>
              <a:rPr lang="en-US" sz="1570" b="1" dirty="0">
                <a:solidFill>
                  <a:srgbClr val="FFFFFF"/>
                </a:solidFill>
                <a:latin typeface="Poppins Medium"/>
                <a:ea typeface="Poppins Medium"/>
                <a:cs typeface="Poppins Medium"/>
                <a:sym typeface="Poppins Medium"/>
              </a:rPr>
              <a:t> Unlimited</a:t>
            </a:r>
          </a:p>
        </p:txBody>
      </p:sp>
      <p:sp>
        <p:nvSpPr>
          <p:cNvPr id="23" name="TextBox 23"/>
          <p:cNvSpPr txBox="1"/>
          <p:nvPr/>
        </p:nvSpPr>
        <p:spPr>
          <a:xfrm>
            <a:off x="941728" y="9182100"/>
            <a:ext cx="724851" cy="451590"/>
          </a:xfrm>
          <a:prstGeom prst="rect">
            <a:avLst/>
          </a:prstGeom>
        </p:spPr>
        <p:txBody>
          <a:bodyPr lIns="0" tIns="0" rIns="0" bIns="0" rtlCol="0" anchor="t">
            <a:spAutoFit/>
          </a:bodyPr>
          <a:lstStyle/>
          <a:p>
            <a:pPr algn="l">
              <a:lnSpc>
                <a:spcPts val="3459"/>
              </a:lnSpc>
              <a:spcBef>
                <a:spcPct val="0"/>
              </a:spcBef>
            </a:pPr>
            <a:r>
              <a:rPr lang="en-US" sz="2470" b="1">
                <a:solidFill>
                  <a:srgbClr val="FFFFFF"/>
                </a:solidFill>
                <a:latin typeface="Poppins Medium"/>
                <a:ea typeface="Poppins Medium"/>
                <a:cs typeface="Poppins Medium"/>
                <a:sym typeface="Poppins Medium"/>
              </a:rPr>
              <a:t>05</a:t>
            </a:r>
          </a:p>
        </p:txBody>
      </p:sp>
      <p:sp>
        <p:nvSpPr>
          <p:cNvPr id="24" name="TextBox 24"/>
          <p:cNvSpPr txBox="1"/>
          <p:nvPr/>
        </p:nvSpPr>
        <p:spPr>
          <a:xfrm>
            <a:off x="11795216" y="4014423"/>
            <a:ext cx="9769384" cy="1950770"/>
          </a:xfrm>
          <a:prstGeom prst="rect">
            <a:avLst/>
          </a:prstGeom>
        </p:spPr>
        <p:txBody>
          <a:bodyPr wrap="square" lIns="0" tIns="0" rIns="0" bIns="0" rtlCol="0" anchor="t">
            <a:spAutoFit/>
          </a:bodyPr>
          <a:lstStyle/>
          <a:p>
            <a:pPr algn="l">
              <a:lnSpc>
                <a:spcPts val="7441"/>
              </a:lnSpc>
            </a:pPr>
            <a:r>
              <a:rPr lang="en-US" sz="8001" dirty="0">
                <a:solidFill>
                  <a:srgbClr val="FFFFFF"/>
                </a:solidFill>
                <a:latin typeface="Anton"/>
                <a:ea typeface="Anton"/>
                <a:cs typeface="Anton"/>
                <a:sym typeface="Anton"/>
              </a:rPr>
              <a:t>MOTIVATION </a:t>
            </a:r>
          </a:p>
          <a:p>
            <a:pPr algn="l">
              <a:lnSpc>
                <a:spcPts val="7441"/>
              </a:lnSpc>
            </a:pPr>
            <a:endParaRPr lang="en-US" sz="8001" dirty="0">
              <a:solidFill>
                <a:srgbClr val="FFFFFF"/>
              </a:solidFill>
              <a:latin typeface="Anton"/>
              <a:ea typeface="Anton"/>
              <a:cs typeface="Anton"/>
              <a:sym typeface="Anton"/>
            </a:endParaRPr>
          </a:p>
        </p:txBody>
      </p:sp>
      <p:sp>
        <p:nvSpPr>
          <p:cNvPr id="25" name="TextBox 25"/>
          <p:cNvSpPr txBox="1"/>
          <p:nvPr/>
        </p:nvSpPr>
        <p:spPr>
          <a:xfrm>
            <a:off x="2593603" y="2754822"/>
            <a:ext cx="6915150" cy="1517755"/>
          </a:xfrm>
          <a:prstGeom prst="rect">
            <a:avLst/>
          </a:prstGeom>
        </p:spPr>
        <p:txBody>
          <a:bodyPr lIns="0" tIns="0" rIns="0" bIns="0" rtlCol="0" anchor="t">
            <a:spAutoFit/>
          </a:bodyPr>
          <a:lstStyle/>
          <a:p>
            <a:pPr algn="l">
              <a:lnSpc>
                <a:spcPts val="4019"/>
              </a:lnSpc>
              <a:spcBef>
                <a:spcPct val="0"/>
              </a:spcBef>
            </a:pPr>
            <a:r>
              <a:rPr lang="en-US" sz="2870" b="1">
                <a:solidFill>
                  <a:srgbClr val="FFFFFF"/>
                </a:solidFill>
                <a:latin typeface="Poppins Medium"/>
                <a:ea typeface="Poppins Medium"/>
                <a:cs typeface="Poppins Medium"/>
                <a:sym typeface="Poppins Medium"/>
              </a:rPr>
              <a:t>Find bugs automatically: Use AI to catch bugs faster and more accurately.</a:t>
            </a:r>
          </a:p>
        </p:txBody>
      </p:sp>
      <p:sp>
        <p:nvSpPr>
          <p:cNvPr id="26" name="TextBox 26"/>
          <p:cNvSpPr txBox="1"/>
          <p:nvPr/>
        </p:nvSpPr>
        <p:spPr>
          <a:xfrm>
            <a:off x="2593603" y="4391104"/>
            <a:ext cx="6684744" cy="2022580"/>
          </a:xfrm>
          <a:prstGeom prst="rect">
            <a:avLst/>
          </a:prstGeom>
        </p:spPr>
        <p:txBody>
          <a:bodyPr lIns="0" tIns="0" rIns="0" bIns="0" rtlCol="0" anchor="t">
            <a:spAutoFit/>
          </a:bodyPr>
          <a:lstStyle/>
          <a:p>
            <a:pPr algn="l">
              <a:lnSpc>
                <a:spcPts val="4019"/>
              </a:lnSpc>
            </a:pPr>
            <a:r>
              <a:rPr lang="en-US" sz="2870" b="1">
                <a:solidFill>
                  <a:srgbClr val="FFFFFF"/>
                </a:solidFill>
                <a:latin typeface="Poppins Medium"/>
                <a:ea typeface="Poppins Medium"/>
                <a:cs typeface="Poppins Medium"/>
                <a:sym typeface="Poppins Medium"/>
              </a:rPr>
              <a:t>Make software better: Reduce mistakes and create more reliable software.</a:t>
            </a:r>
          </a:p>
          <a:p>
            <a:pPr algn="l">
              <a:lnSpc>
                <a:spcPts val="4019"/>
              </a:lnSpc>
              <a:spcBef>
                <a:spcPct val="0"/>
              </a:spcBef>
            </a:pPr>
            <a:endParaRPr lang="en-US" sz="2870" b="1">
              <a:solidFill>
                <a:srgbClr val="FFFFFF"/>
              </a:solidFill>
              <a:latin typeface="Poppins Medium"/>
              <a:ea typeface="Poppins Medium"/>
              <a:cs typeface="Poppins Medium"/>
              <a:sym typeface="Poppins Medium"/>
            </a:endParaRPr>
          </a:p>
        </p:txBody>
      </p:sp>
      <p:sp>
        <p:nvSpPr>
          <p:cNvPr id="27" name="TextBox 27"/>
          <p:cNvSpPr txBox="1"/>
          <p:nvPr/>
        </p:nvSpPr>
        <p:spPr>
          <a:xfrm>
            <a:off x="2593603" y="6401139"/>
            <a:ext cx="7164347" cy="2022580"/>
          </a:xfrm>
          <a:prstGeom prst="rect">
            <a:avLst/>
          </a:prstGeom>
        </p:spPr>
        <p:txBody>
          <a:bodyPr lIns="0" tIns="0" rIns="0" bIns="0" rtlCol="0" anchor="t">
            <a:spAutoFit/>
          </a:bodyPr>
          <a:lstStyle/>
          <a:p>
            <a:pPr algn="l">
              <a:lnSpc>
                <a:spcPts val="4019"/>
              </a:lnSpc>
            </a:pPr>
            <a:r>
              <a:rPr lang="en-US" sz="2870" b="1">
                <a:solidFill>
                  <a:srgbClr val="FFFFFF"/>
                </a:solidFill>
                <a:latin typeface="Poppins Medium"/>
                <a:ea typeface="Poppins Medium"/>
                <a:cs typeface="Poppins Medium"/>
                <a:sym typeface="Poppins Medium"/>
              </a:rPr>
              <a:t>Help developers focus: Let developers work on harder tasks by handling bug detection for them.</a:t>
            </a:r>
          </a:p>
          <a:p>
            <a:pPr algn="l">
              <a:lnSpc>
                <a:spcPts val="4019"/>
              </a:lnSpc>
              <a:spcBef>
                <a:spcPct val="0"/>
              </a:spcBef>
            </a:pPr>
            <a:endParaRPr lang="en-US" sz="2870" b="1">
              <a:solidFill>
                <a:srgbClr val="FFFFFF"/>
              </a:solidFill>
              <a:latin typeface="Poppins Medium"/>
              <a:ea typeface="Poppins Medium"/>
              <a:cs typeface="Poppins Medium"/>
              <a:sym typeface="Poppins Medium"/>
            </a:endParaRPr>
          </a:p>
        </p:txBody>
      </p:sp>
      <p:sp>
        <p:nvSpPr>
          <p:cNvPr id="28" name="Freeform 28"/>
          <p:cNvSpPr/>
          <p:nvPr/>
        </p:nvSpPr>
        <p:spPr>
          <a:xfrm flipH="1" flipV="1">
            <a:off x="15415847" y="4083414"/>
            <a:ext cx="5802923" cy="4114800"/>
          </a:xfrm>
          <a:custGeom>
            <a:avLst/>
            <a:gdLst/>
            <a:ahLst/>
            <a:cxnLst/>
            <a:rect l="l" t="t" r="r" b="b"/>
            <a:pathLst>
              <a:path w="5802923" h="4114800">
                <a:moveTo>
                  <a:pt x="5802923" y="4114800"/>
                </a:moveTo>
                <a:lnTo>
                  <a:pt x="0" y="4114800"/>
                </a:lnTo>
                <a:lnTo>
                  <a:pt x="0" y="0"/>
                </a:lnTo>
                <a:lnTo>
                  <a:pt x="5802923" y="0"/>
                </a:lnTo>
                <a:lnTo>
                  <a:pt x="5802923" y="411480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9" name="Freeform 29"/>
          <p:cNvSpPr/>
          <p:nvPr/>
        </p:nvSpPr>
        <p:spPr>
          <a:xfrm>
            <a:off x="12563130" y="7367553"/>
            <a:ext cx="1273375" cy="1304201"/>
          </a:xfrm>
          <a:custGeom>
            <a:avLst/>
            <a:gdLst/>
            <a:ahLst/>
            <a:cxnLst/>
            <a:rect l="l" t="t" r="r" b="b"/>
            <a:pathLst>
              <a:path w="1273375" h="1304201">
                <a:moveTo>
                  <a:pt x="0" y="0"/>
                </a:moveTo>
                <a:lnTo>
                  <a:pt x="1273375" y="0"/>
                </a:lnTo>
                <a:lnTo>
                  <a:pt x="1273375" y="1304201"/>
                </a:lnTo>
                <a:lnTo>
                  <a:pt x="0" y="1304201"/>
                </a:lnTo>
                <a:lnTo>
                  <a:pt x="0" y="0"/>
                </a:lnTo>
                <a:close/>
              </a:path>
            </a:pathLst>
          </a:custGeom>
          <a:blipFill>
            <a:blip r:embed="rId13">
              <a:alphaModFix amt="31000"/>
              <a:extLst>
                <a:ext uri="{96DAC541-7B7A-43D3-8B79-37D633B846F1}">
                  <asvg:svgBlip xmlns:asvg="http://schemas.microsoft.com/office/drawing/2016/SVG/main" r:embed="rId14"/>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866"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sp>
      <p:sp>
        <p:nvSpPr>
          <p:cNvPr id="3" name="Freeform 3"/>
          <p:cNvSpPr/>
          <p:nvPr/>
        </p:nvSpPr>
        <p:spPr>
          <a:xfrm>
            <a:off x="9254756" y="705407"/>
            <a:ext cx="361478" cy="361478"/>
          </a:xfrm>
          <a:custGeom>
            <a:avLst/>
            <a:gdLst/>
            <a:ahLst/>
            <a:cxnLst/>
            <a:rect l="l" t="t" r="r" b="b"/>
            <a:pathLst>
              <a:path w="361478" h="361478">
                <a:moveTo>
                  <a:pt x="0" y="0"/>
                </a:moveTo>
                <a:lnTo>
                  <a:pt x="361478" y="0"/>
                </a:lnTo>
                <a:lnTo>
                  <a:pt x="361478" y="361478"/>
                </a:lnTo>
                <a:lnTo>
                  <a:pt x="0" y="3614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28700" y="825047"/>
            <a:ext cx="637879" cy="151931"/>
          </a:xfrm>
          <a:custGeom>
            <a:avLst/>
            <a:gdLst/>
            <a:ahLst/>
            <a:cxnLst/>
            <a:rect l="l" t="t" r="r" b="b"/>
            <a:pathLst>
              <a:path w="637879" h="151931">
                <a:moveTo>
                  <a:pt x="0" y="0"/>
                </a:moveTo>
                <a:lnTo>
                  <a:pt x="637879" y="0"/>
                </a:lnTo>
                <a:lnTo>
                  <a:pt x="637879" y="151931"/>
                </a:lnTo>
                <a:lnTo>
                  <a:pt x="0" y="1519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6775865" y="901013"/>
            <a:ext cx="572565" cy="327924"/>
          </a:xfrm>
          <a:custGeom>
            <a:avLst/>
            <a:gdLst/>
            <a:ahLst/>
            <a:cxnLst/>
            <a:rect l="l" t="t" r="r" b="b"/>
            <a:pathLst>
              <a:path w="572565" h="327924">
                <a:moveTo>
                  <a:pt x="0" y="0"/>
                </a:moveTo>
                <a:lnTo>
                  <a:pt x="572565" y="0"/>
                </a:lnTo>
                <a:lnTo>
                  <a:pt x="572565" y="327923"/>
                </a:lnTo>
                <a:lnTo>
                  <a:pt x="0" y="3279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8518616" y="-2019300"/>
            <a:ext cx="3063784" cy="267958"/>
          </a:xfrm>
          <a:prstGeom prst="rect">
            <a:avLst/>
          </a:prstGeom>
        </p:spPr>
        <p:txBody>
          <a:bodyPr wrap="square" lIns="0" tIns="0" rIns="0" bIns="0" rtlCol="0" anchor="t">
            <a:spAutoFit/>
          </a:bodyPr>
          <a:lstStyle/>
          <a:p>
            <a:pPr algn="l">
              <a:lnSpc>
                <a:spcPts val="2199"/>
              </a:lnSpc>
              <a:spcBef>
                <a:spcPct val="0"/>
              </a:spcBef>
            </a:pPr>
            <a:r>
              <a:rPr lang="en-US" sz="1570" b="1" dirty="0" err="1">
                <a:solidFill>
                  <a:srgbClr val="FFFFFF"/>
                </a:solidFill>
                <a:latin typeface="Poppins Medium"/>
                <a:ea typeface="Poppins Medium"/>
                <a:cs typeface="Poppins Medium"/>
                <a:sym typeface="Poppins Medium"/>
              </a:rPr>
              <a:t>Thynk</a:t>
            </a:r>
            <a:r>
              <a:rPr lang="en-US" sz="1570" b="1" dirty="0">
                <a:solidFill>
                  <a:srgbClr val="FFFFFF"/>
                </a:solidFill>
                <a:latin typeface="Poppins Medium"/>
                <a:ea typeface="Poppins Medium"/>
                <a:cs typeface="Poppins Medium"/>
                <a:sym typeface="Poppins Medium"/>
              </a:rPr>
              <a:t> Unlimited</a:t>
            </a:r>
          </a:p>
        </p:txBody>
      </p:sp>
      <p:grpSp>
        <p:nvGrpSpPr>
          <p:cNvPr id="7" name="Group 7"/>
          <p:cNvGrpSpPr/>
          <p:nvPr/>
        </p:nvGrpSpPr>
        <p:grpSpPr>
          <a:xfrm>
            <a:off x="605460" y="9029768"/>
            <a:ext cx="742179" cy="742179"/>
            <a:chOff x="0" y="0"/>
            <a:chExt cx="195471" cy="195471"/>
          </a:xfrm>
        </p:grpSpPr>
        <p:sp>
          <p:nvSpPr>
            <p:cNvPr id="8" name="Freeform 8"/>
            <p:cNvSpPr/>
            <p:nvPr/>
          </p:nvSpPr>
          <p:spPr>
            <a:xfrm>
              <a:off x="0" y="0"/>
              <a:ext cx="195471" cy="195471"/>
            </a:xfrm>
            <a:custGeom>
              <a:avLst/>
              <a:gdLst/>
              <a:ahLst/>
              <a:cxnLst/>
              <a:rect l="l" t="t" r="r" b="b"/>
              <a:pathLst>
                <a:path w="195471" h="195471">
                  <a:moveTo>
                    <a:pt x="0" y="0"/>
                  </a:moveTo>
                  <a:lnTo>
                    <a:pt x="195471" y="0"/>
                  </a:lnTo>
                  <a:lnTo>
                    <a:pt x="195471" y="195471"/>
                  </a:lnTo>
                  <a:lnTo>
                    <a:pt x="0" y="195471"/>
                  </a:lnTo>
                  <a:close/>
                </a:path>
              </a:pathLst>
            </a:custGeom>
            <a:gradFill rotWithShape="1">
              <a:gsLst>
                <a:gs pos="0">
                  <a:srgbClr val="006CCD">
                    <a:alpha val="100000"/>
                  </a:srgbClr>
                </a:gs>
                <a:gs pos="100000">
                  <a:srgbClr val="050024">
                    <a:alpha val="0"/>
                  </a:srgbClr>
                </a:gs>
              </a:gsLst>
              <a:lin ang="0"/>
            </a:gradFill>
          </p:spPr>
        </p:sp>
        <p:sp>
          <p:nvSpPr>
            <p:cNvPr id="9" name="TextBox 9"/>
            <p:cNvSpPr txBox="1"/>
            <p:nvPr/>
          </p:nvSpPr>
          <p:spPr>
            <a:xfrm>
              <a:off x="0" y="-38100"/>
              <a:ext cx="195471" cy="233571"/>
            </a:xfrm>
            <a:prstGeom prst="rect">
              <a:avLst/>
            </a:prstGeom>
          </p:spPr>
          <p:txBody>
            <a:bodyPr lIns="50800" tIns="50800" rIns="50800" bIns="50800" rtlCol="0" anchor="ctr"/>
            <a:lstStyle/>
            <a:p>
              <a:pPr algn="ctr">
                <a:lnSpc>
                  <a:spcPts val="2199"/>
                </a:lnSpc>
              </a:pPr>
              <a:endParaRPr/>
            </a:p>
          </p:txBody>
        </p:sp>
      </p:grpSp>
      <p:sp>
        <p:nvSpPr>
          <p:cNvPr id="10" name="TextBox 10"/>
          <p:cNvSpPr txBox="1"/>
          <p:nvPr/>
        </p:nvSpPr>
        <p:spPr>
          <a:xfrm>
            <a:off x="941728" y="9182100"/>
            <a:ext cx="724851" cy="451590"/>
          </a:xfrm>
          <a:prstGeom prst="rect">
            <a:avLst/>
          </a:prstGeom>
        </p:spPr>
        <p:txBody>
          <a:bodyPr lIns="0" tIns="0" rIns="0" bIns="0" rtlCol="0" anchor="t">
            <a:spAutoFit/>
          </a:bodyPr>
          <a:lstStyle/>
          <a:p>
            <a:pPr algn="l">
              <a:lnSpc>
                <a:spcPts val="3459"/>
              </a:lnSpc>
              <a:spcBef>
                <a:spcPct val="0"/>
              </a:spcBef>
            </a:pPr>
            <a:r>
              <a:rPr lang="en-US" sz="2470" b="1">
                <a:solidFill>
                  <a:srgbClr val="FFFFFF"/>
                </a:solidFill>
                <a:latin typeface="Poppins Medium"/>
                <a:ea typeface="Poppins Medium"/>
                <a:cs typeface="Poppins Medium"/>
                <a:sym typeface="Poppins Medium"/>
              </a:rPr>
              <a:t>06</a:t>
            </a:r>
          </a:p>
        </p:txBody>
      </p:sp>
      <p:grpSp>
        <p:nvGrpSpPr>
          <p:cNvPr id="11" name="Group 11"/>
          <p:cNvGrpSpPr/>
          <p:nvPr/>
        </p:nvGrpSpPr>
        <p:grpSpPr>
          <a:xfrm>
            <a:off x="5862" y="2732769"/>
            <a:ext cx="18870995" cy="6252062"/>
            <a:chOff x="0" y="0"/>
            <a:chExt cx="4970139" cy="1646634"/>
          </a:xfrm>
        </p:grpSpPr>
        <p:sp>
          <p:nvSpPr>
            <p:cNvPr id="12" name="Freeform 12"/>
            <p:cNvSpPr/>
            <p:nvPr/>
          </p:nvSpPr>
          <p:spPr>
            <a:xfrm>
              <a:off x="0" y="0"/>
              <a:ext cx="4970138" cy="1646634"/>
            </a:xfrm>
            <a:custGeom>
              <a:avLst/>
              <a:gdLst/>
              <a:ahLst/>
              <a:cxnLst/>
              <a:rect l="l" t="t" r="r" b="b"/>
              <a:pathLst>
                <a:path w="4970138" h="1646634">
                  <a:moveTo>
                    <a:pt x="0" y="0"/>
                  </a:moveTo>
                  <a:lnTo>
                    <a:pt x="4970138" y="0"/>
                  </a:lnTo>
                  <a:lnTo>
                    <a:pt x="4970138" y="1646634"/>
                  </a:lnTo>
                  <a:lnTo>
                    <a:pt x="0" y="1646634"/>
                  </a:lnTo>
                  <a:close/>
                </a:path>
              </a:pathLst>
            </a:custGeom>
            <a:gradFill rotWithShape="1">
              <a:gsLst>
                <a:gs pos="0">
                  <a:srgbClr val="000000">
                    <a:alpha val="41000"/>
                  </a:srgbClr>
                </a:gs>
                <a:gs pos="50000">
                  <a:srgbClr val="0F2949">
                    <a:alpha val="0"/>
                  </a:srgbClr>
                </a:gs>
                <a:gs pos="100000">
                  <a:srgbClr val="328DFF">
                    <a:alpha val="0"/>
                  </a:srgbClr>
                </a:gs>
              </a:gsLst>
              <a:lin ang="0"/>
            </a:gradFill>
          </p:spPr>
        </p:sp>
        <p:sp>
          <p:nvSpPr>
            <p:cNvPr id="13" name="TextBox 13"/>
            <p:cNvSpPr txBox="1"/>
            <p:nvPr/>
          </p:nvSpPr>
          <p:spPr>
            <a:xfrm>
              <a:off x="0" y="-38100"/>
              <a:ext cx="4970139" cy="1684734"/>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941728" y="1542283"/>
            <a:ext cx="10640671" cy="1090042"/>
          </a:xfrm>
          <a:prstGeom prst="rect">
            <a:avLst/>
          </a:prstGeom>
        </p:spPr>
        <p:txBody>
          <a:bodyPr wrap="square" lIns="0" tIns="0" rIns="0" bIns="0" rtlCol="0" anchor="t">
            <a:spAutoFit/>
          </a:bodyPr>
          <a:lstStyle/>
          <a:p>
            <a:pPr algn="l">
              <a:lnSpc>
                <a:spcPts val="8481"/>
              </a:lnSpc>
            </a:pPr>
            <a:r>
              <a:rPr lang="en-US" sz="8001" u="sng" dirty="0">
                <a:solidFill>
                  <a:srgbClr val="FFFFFF"/>
                </a:solidFill>
                <a:latin typeface="Anton"/>
                <a:ea typeface="Anton"/>
                <a:cs typeface="Anton"/>
                <a:sym typeface="Anton"/>
              </a:rPr>
              <a:t>OBJECTIVES</a:t>
            </a:r>
            <a:r>
              <a:rPr lang="en-US" sz="8001" dirty="0">
                <a:solidFill>
                  <a:srgbClr val="FFFFFF"/>
                </a:solidFill>
                <a:latin typeface="Anton"/>
                <a:ea typeface="Anton"/>
                <a:cs typeface="Anton"/>
                <a:sym typeface="Anton"/>
              </a:rPr>
              <a:t> </a:t>
            </a:r>
          </a:p>
        </p:txBody>
      </p:sp>
      <p:sp>
        <p:nvSpPr>
          <p:cNvPr id="15" name="Freeform 15"/>
          <p:cNvSpPr/>
          <p:nvPr/>
        </p:nvSpPr>
        <p:spPr>
          <a:xfrm flipH="1">
            <a:off x="13217893" y="2068982"/>
            <a:ext cx="5802923" cy="4114800"/>
          </a:xfrm>
          <a:custGeom>
            <a:avLst/>
            <a:gdLst/>
            <a:ahLst/>
            <a:cxnLst/>
            <a:rect l="l" t="t" r="r" b="b"/>
            <a:pathLst>
              <a:path w="5802923" h="4114800">
                <a:moveTo>
                  <a:pt x="5802923" y="0"/>
                </a:moveTo>
                <a:lnTo>
                  <a:pt x="0" y="0"/>
                </a:lnTo>
                <a:lnTo>
                  <a:pt x="0" y="4114800"/>
                </a:lnTo>
                <a:lnTo>
                  <a:pt x="5802923" y="4114800"/>
                </a:lnTo>
                <a:lnTo>
                  <a:pt x="5802923"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16" name="Group 16"/>
          <p:cNvGrpSpPr>
            <a:grpSpLocks noChangeAspect="1"/>
          </p:cNvGrpSpPr>
          <p:nvPr/>
        </p:nvGrpSpPr>
        <p:grpSpPr>
          <a:xfrm>
            <a:off x="13282473" y="2964586"/>
            <a:ext cx="4557852" cy="4557852"/>
            <a:chOff x="0" y="0"/>
            <a:chExt cx="14840029" cy="14840029"/>
          </a:xfrm>
        </p:grpSpPr>
        <p:sp>
          <p:nvSpPr>
            <p:cNvPr id="17" name="Freeform 17"/>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68F8FF">
                    <a:alpha val="100000"/>
                  </a:srgbClr>
                </a:gs>
                <a:gs pos="100000">
                  <a:srgbClr val="4612B6">
                    <a:alpha val="100000"/>
                  </a:srgbClr>
                </a:gs>
              </a:gsLst>
              <a:lin ang="2700000"/>
            </a:gradFill>
          </p:spPr>
        </p:sp>
        <p:sp>
          <p:nvSpPr>
            <p:cNvPr id="18" name="Freeform 18"/>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19" name="Freeform 19"/>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1"/>
              <a:stretch>
                <a:fillRect l="-24712" r="-24712"/>
              </a:stretch>
            </a:blipFill>
          </p:spPr>
        </p:sp>
      </p:grpSp>
      <p:grpSp>
        <p:nvGrpSpPr>
          <p:cNvPr id="20" name="Group 20"/>
          <p:cNvGrpSpPr/>
          <p:nvPr/>
        </p:nvGrpSpPr>
        <p:grpSpPr>
          <a:xfrm>
            <a:off x="1028700" y="3164052"/>
            <a:ext cx="345440" cy="345440"/>
            <a:chOff x="0" y="0"/>
            <a:chExt cx="90980" cy="90980"/>
          </a:xfrm>
        </p:grpSpPr>
        <p:sp>
          <p:nvSpPr>
            <p:cNvPr id="21" name="Freeform 21"/>
            <p:cNvSpPr/>
            <p:nvPr/>
          </p:nvSpPr>
          <p:spPr>
            <a:xfrm>
              <a:off x="0" y="0"/>
              <a:ext cx="90980" cy="90980"/>
            </a:xfrm>
            <a:custGeom>
              <a:avLst/>
              <a:gdLst/>
              <a:ahLst/>
              <a:cxnLst/>
              <a:rect l="l" t="t" r="r" b="b"/>
              <a:pathLst>
                <a:path w="90980" h="90980">
                  <a:moveTo>
                    <a:pt x="0" y="0"/>
                  </a:moveTo>
                  <a:lnTo>
                    <a:pt x="90980" y="0"/>
                  </a:lnTo>
                  <a:lnTo>
                    <a:pt x="90980" y="90980"/>
                  </a:lnTo>
                  <a:lnTo>
                    <a:pt x="0" y="90980"/>
                  </a:lnTo>
                  <a:close/>
                </a:path>
              </a:pathLst>
            </a:custGeom>
            <a:solidFill>
              <a:srgbClr val="006CCD"/>
            </a:solidFill>
          </p:spPr>
        </p:sp>
        <p:sp>
          <p:nvSpPr>
            <p:cNvPr id="22" name="TextBox 22"/>
            <p:cNvSpPr txBox="1"/>
            <p:nvPr/>
          </p:nvSpPr>
          <p:spPr>
            <a:xfrm>
              <a:off x="0" y="-38100"/>
              <a:ext cx="90980" cy="129080"/>
            </a:xfrm>
            <a:prstGeom prst="rect">
              <a:avLst/>
            </a:prstGeom>
          </p:spPr>
          <p:txBody>
            <a:bodyPr lIns="50800" tIns="50800" rIns="50800" bIns="50800" rtlCol="0" anchor="ctr"/>
            <a:lstStyle/>
            <a:p>
              <a:pPr algn="ctr">
                <a:lnSpc>
                  <a:spcPts val="2199"/>
                </a:lnSpc>
              </a:pPr>
              <a:endParaRPr/>
            </a:p>
          </p:txBody>
        </p:sp>
      </p:grpSp>
      <p:sp>
        <p:nvSpPr>
          <p:cNvPr id="23" name="TextBox 23"/>
          <p:cNvSpPr txBox="1"/>
          <p:nvPr/>
        </p:nvSpPr>
        <p:spPr>
          <a:xfrm>
            <a:off x="1666579" y="3087852"/>
            <a:ext cx="9668772" cy="1517755"/>
          </a:xfrm>
          <a:prstGeom prst="rect">
            <a:avLst/>
          </a:prstGeom>
        </p:spPr>
        <p:txBody>
          <a:bodyPr lIns="0" tIns="0" rIns="0" bIns="0" rtlCol="0" anchor="t">
            <a:spAutoFit/>
          </a:bodyPr>
          <a:lstStyle/>
          <a:p>
            <a:pPr algn="l">
              <a:lnSpc>
                <a:spcPts val="4019"/>
              </a:lnSpc>
            </a:pPr>
            <a:r>
              <a:rPr lang="en-US" sz="2870" b="1">
                <a:solidFill>
                  <a:srgbClr val="FFFFFF"/>
                </a:solidFill>
                <a:latin typeface="Poppins Medium"/>
                <a:ea typeface="Poppins Medium"/>
                <a:cs typeface="Poppins Medium"/>
                <a:sym typeface="Poppins Medium"/>
              </a:rPr>
              <a:t>Study the existing Vulnerability dectection systems, and its limitations</a:t>
            </a:r>
          </a:p>
          <a:p>
            <a:pPr algn="l">
              <a:lnSpc>
                <a:spcPts val="4019"/>
              </a:lnSpc>
              <a:spcBef>
                <a:spcPct val="0"/>
              </a:spcBef>
            </a:pPr>
            <a:endParaRPr lang="en-US" sz="2870" b="1">
              <a:solidFill>
                <a:srgbClr val="FFFFFF"/>
              </a:solidFill>
              <a:latin typeface="Poppins Medium"/>
              <a:ea typeface="Poppins Medium"/>
              <a:cs typeface="Poppins Medium"/>
              <a:sym typeface="Poppins Medium"/>
            </a:endParaRPr>
          </a:p>
        </p:txBody>
      </p:sp>
      <p:grpSp>
        <p:nvGrpSpPr>
          <p:cNvPr id="24" name="Group 24"/>
          <p:cNvGrpSpPr/>
          <p:nvPr/>
        </p:nvGrpSpPr>
        <p:grpSpPr>
          <a:xfrm>
            <a:off x="1028700" y="4567877"/>
            <a:ext cx="345440" cy="345440"/>
            <a:chOff x="0" y="0"/>
            <a:chExt cx="90980" cy="90980"/>
          </a:xfrm>
        </p:grpSpPr>
        <p:sp>
          <p:nvSpPr>
            <p:cNvPr id="25" name="Freeform 25"/>
            <p:cNvSpPr/>
            <p:nvPr/>
          </p:nvSpPr>
          <p:spPr>
            <a:xfrm>
              <a:off x="0" y="0"/>
              <a:ext cx="90980" cy="90980"/>
            </a:xfrm>
            <a:custGeom>
              <a:avLst/>
              <a:gdLst/>
              <a:ahLst/>
              <a:cxnLst/>
              <a:rect l="l" t="t" r="r" b="b"/>
              <a:pathLst>
                <a:path w="90980" h="90980">
                  <a:moveTo>
                    <a:pt x="0" y="0"/>
                  </a:moveTo>
                  <a:lnTo>
                    <a:pt x="90980" y="0"/>
                  </a:lnTo>
                  <a:lnTo>
                    <a:pt x="90980" y="90980"/>
                  </a:lnTo>
                  <a:lnTo>
                    <a:pt x="0" y="90980"/>
                  </a:lnTo>
                  <a:close/>
                </a:path>
              </a:pathLst>
            </a:custGeom>
            <a:solidFill>
              <a:srgbClr val="006CCD"/>
            </a:solidFill>
          </p:spPr>
        </p:sp>
        <p:sp>
          <p:nvSpPr>
            <p:cNvPr id="26" name="TextBox 26"/>
            <p:cNvSpPr txBox="1"/>
            <p:nvPr/>
          </p:nvSpPr>
          <p:spPr>
            <a:xfrm>
              <a:off x="0" y="-38100"/>
              <a:ext cx="90980" cy="129080"/>
            </a:xfrm>
            <a:prstGeom prst="rect">
              <a:avLst/>
            </a:prstGeom>
          </p:spPr>
          <p:txBody>
            <a:bodyPr lIns="50800" tIns="50800" rIns="50800" bIns="50800" rtlCol="0" anchor="ctr"/>
            <a:lstStyle/>
            <a:p>
              <a:pPr algn="ctr">
                <a:lnSpc>
                  <a:spcPts val="2199"/>
                </a:lnSpc>
              </a:pPr>
              <a:endParaRPr/>
            </a:p>
          </p:txBody>
        </p:sp>
      </p:grpSp>
      <p:sp>
        <p:nvSpPr>
          <p:cNvPr id="27" name="TextBox 27"/>
          <p:cNvSpPr txBox="1"/>
          <p:nvPr/>
        </p:nvSpPr>
        <p:spPr>
          <a:xfrm>
            <a:off x="1666575" y="4385981"/>
            <a:ext cx="11174089" cy="1513684"/>
          </a:xfrm>
          <a:prstGeom prst="rect">
            <a:avLst/>
          </a:prstGeom>
        </p:spPr>
        <p:txBody>
          <a:bodyPr wrap="square" lIns="0" tIns="0" rIns="0" bIns="0" rtlCol="0" anchor="t">
            <a:spAutoFit/>
          </a:bodyPr>
          <a:lstStyle/>
          <a:p>
            <a:pPr algn="l">
              <a:lnSpc>
                <a:spcPts val="4019"/>
              </a:lnSpc>
            </a:pPr>
            <a:r>
              <a:rPr lang="en-US" sz="2870" b="1" dirty="0">
                <a:solidFill>
                  <a:srgbClr val="FFFFFF"/>
                </a:solidFill>
                <a:latin typeface="Poppins Medium"/>
                <a:ea typeface="Poppins Medium"/>
                <a:cs typeface="Poppins Medium"/>
                <a:sym typeface="Poppins Medium"/>
              </a:rPr>
              <a:t>Propose a new enhancement to  the most recent vulnerability  detection system using new methodologies</a:t>
            </a:r>
          </a:p>
          <a:p>
            <a:pPr algn="l">
              <a:lnSpc>
                <a:spcPts val="4019"/>
              </a:lnSpc>
              <a:spcBef>
                <a:spcPct val="0"/>
              </a:spcBef>
            </a:pPr>
            <a:endParaRPr lang="en-US" sz="2870" b="1" dirty="0">
              <a:solidFill>
                <a:srgbClr val="FFFFFF"/>
              </a:solidFill>
              <a:latin typeface="Poppins Medium"/>
              <a:ea typeface="Poppins Medium"/>
              <a:cs typeface="Poppins Medium"/>
              <a:sym typeface="Poppins Medium"/>
            </a:endParaRPr>
          </a:p>
        </p:txBody>
      </p:sp>
      <p:grpSp>
        <p:nvGrpSpPr>
          <p:cNvPr id="28" name="Group 28"/>
          <p:cNvGrpSpPr/>
          <p:nvPr/>
        </p:nvGrpSpPr>
        <p:grpSpPr>
          <a:xfrm>
            <a:off x="1028700" y="5824307"/>
            <a:ext cx="345440" cy="345440"/>
            <a:chOff x="0" y="0"/>
            <a:chExt cx="90980" cy="90980"/>
          </a:xfrm>
        </p:grpSpPr>
        <p:sp>
          <p:nvSpPr>
            <p:cNvPr id="29" name="Freeform 29"/>
            <p:cNvSpPr/>
            <p:nvPr/>
          </p:nvSpPr>
          <p:spPr>
            <a:xfrm>
              <a:off x="0" y="0"/>
              <a:ext cx="90980" cy="90980"/>
            </a:xfrm>
            <a:custGeom>
              <a:avLst/>
              <a:gdLst/>
              <a:ahLst/>
              <a:cxnLst/>
              <a:rect l="l" t="t" r="r" b="b"/>
              <a:pathLst>
                <a:path w="90980" h="90980">
                  <a:moveTo>
                    <a:pt x="0" y="0"/>
                  </a:moveTo>
                  <a:lnTo>
                    <a:pt x="90980" y="0"/>
                  </a:lnTo>
                  <a:lnTo>
                    <a:pt x="90980" y="90980"/>
                  </a:lnTo>
                  <a:lnTo>
                    <a:pt x="0" y="90980"/>
                  </a:lnTo>
                  <a:close/>
                </a:path>
              </a:pathLst>
            </a:custGeom>
            <a:solidFill>
              <a:srgbClr val="006CCD"/>
            </a:solidFill>
          </p:spPr>
        </p:sp>
        <p:sp>
          <p:nvSpPr>
            <p:cNvPr id="30" name="TextBox 30"/>
            <p:cNvSpPr txBox="1"/>
            <p:nvPr/>
          </p:nvSpPr>
          <p:spPr>
            <a:xfrm>
              <a:off x="0" y="-38100"/>
              <a:ext cx="90980" cy="129080"/>
            </a:xfrm>
            <a:prstGeom prst="rect">
              <a:avLst/>
            </a:prstGeom>
          </p:spPr>
          <p:txBody>
            <a:bodyPr lIns="50800" tIns="50800" rIns="50800" bIns="50800" rtlCol="0" anchor="ctr"/>
            <a:lstStyle/>
            <a:p>
              <a:pPr algn="ctr">
                <a:lnSpc>
                  <a:spcPts val="2199"/>
                </a:lnSpc>
              </a:pPr>
              <a:endParaRPr/>
            </a:p>
          </p:txBody>
        </p:sp>
      </p:grpSp>
      <p:sp>
        <p:nvSpPr>
          <p:cNvPr id="31" name="TextBox 31"/>
          <p:cNvSpPr txBox="1"/>
          <p:nvPr/>
        </p:nvSpPr>
        <p:spPr>
          <a:xfrm>
            <a:off x="1177989" y="5759592"/>
            <a:ext cx="9892477" cy="1312347"/>
          </a:xfrm>
          <a:prstGeom prst="rect">
            <a:avLst/>
          </a:prstGeom>
        </p:spPr>
        <p:txBody>
          <a:bodyPr wrap="square" lIns="0" tIns="0" rIns="0" bIns="0" rtlCol="0" anchor="t">
            <a:spAutoFit/>
          </a:bodyPr>
          <a:lstStyle/>
          <a:p>
            <a:pPr algn="ctr">
              <a:lnSpc>
                <a:spcPts val="3919"/>
              </a:lnSpc>
            </a:pPr>
            <a:r>
              <a:rPr lang="en-US" sz="2799" b="1" dirty="0">
                <a:solidFill>
                  <a:srgbClr val="FFFFFF"/>
                </a:solidFill>
                <a:latin typeface="Poppins Medium"/>
                <a:ea typeface="Poppins Medium"/>
                <a:cs typeface="Poppins Medium"/>
                <a:sym typeface="Poppins Medium"/>
              </a:rPr>
              <a:t>Evaluating the new mythology using the relevant evaluation metrics</a:t>
            </a:r>
          </a:p>
          <a:p>
            <a:pPr algn="ctr">
              <a:lnSpc>
                <a:spcPts val="2199"/>
              </a:lnSpc>
              <a:spcBef>
                <a:spcPct val="0"/>
              </a:spcBef>
            </a:pPr>
            <a:endParaRPr lang="en-US" sz="2799" b="1" dirty="0">
              <a:solidFill>
                <a:srgbClr val="FFFFFF"/>
              </a:solidFill>
              <a:latin typeface="Poppins Medium"/>
              <a:ea typeface="Poppins Medium"/>
              <a:cs typeface="Poppins Medium"/>
              <a:sym typeface="Poppins Medium"/>
            </a:endParaRPr>
          </a:p>
        </p:txBody>
      </p:sp>
      <p:sp>
        <p:nvSpPr>
          <p:cNvPr id="32" name="TextBox 32"/>
          <p:cNvSpPr txBox="1"/>
          <p:nvPr/>
        </p:nvSpPr>
        <p:spPr>
          <a:xfrm>
            <a:off x="941728" y="6564286"/>
            <a:ext cx="9192872" cy="1475853"/>
          </a:xfrm>
          <a:prstGeom prst="rect">
            <a:avLst/>
          </a:prstGeom>
        </p:spPr>
        <p:txBody>
          <a:bodyPr wrap="square" lIns="0" tIns="0" rIns="0" bIns="0" rtlCol="0" anchor="t">
            <a:spAutoFit/>
          </a:bodyPr>
          <a:lstStyle/>
          <a:p>
            <a:pPr algn="ctr">
              <a:lnSpc>
                <a:spcPts val="3919"/>
              </a:lnSpc>
            </a:pPr>
            <a:endParaRPr lang="en-US" sz="2799" b="1" dirty="0">
              <a:solidFill>
                <a:srgbClr val="FFFFFF"/>
              </a:solidFill>
              <a:latin typeface="Poppins Medium"/>
              <a:ea typeface="Poppins Medium"/>
              <a:cs typeface="Poppins Medium"/>
              <a:sym typeface="Poppins Medium"/>
            </a:endParaRPr>
          </a:p>
          <a:p>
            <a:pPr algn="ctr">
              <a:lnSpc>
                <a:spcPts val="3919"/>
              </a:lnSpc>
            </a:pPr>
            <a:r>
              <a:rPr lang="en-US" sz="2799" b="1" dirty="0">
                <a:solidFill>
                  <a:srgbClr val="FFFFFF"/>
                </a:solidFill>
                <a:latin typeface="Poppins Medium"/>
                <a:ea typeface="Poppins Medium"/>
                <a:cs typeface="Poppins Medium"/>
                <a:sym typeface="Poppins Medium"/>
              </a:rPr>
              <a:t>Deploy the enhanced system to VS-Code</a:t>
            </a:r>
          </a:p>
          <a:p>
            <a:pPr algn="ctr">
              <a:lnSpc>
                <a:spcPts val="3919"/>
              </a:lnSpc>
              <a:spcBef>
                <a:spcPct val="0"/>
              </a:spcBef>
            </a:pPr>
            <a:endParaRPr lang="en-US" sz="2799" b="1" dirty="0">
              <a:solidFill>
                <a:srgbClr val="FFFFFF"/>
              </a:solidFill>
              <a:latin typeface="Poppins Medium"/>
              <a:ea typeface="Poppins Medium"/>
              <a:cs typeface="Poppins Medium"/>
              <a:sym typeface="Poppins Medium"/>
            </a:endParaRPr>
          </a:p>
        </p:txBody>
      </p:sp>
      <p:grpSp>
        <p:nvGrpSpPr>
          <p:cNvPr id="33" name="Group 33"/>
          <p:cNvGrpSpPr/>
          <p:nvPr/>
        </p:nvGrpSpPr>
        <p:grpSpPr>
          <a:xfrm>
            <a:off x="1051533" y="7156476"/>
            <a:ext cx="345440" cy="345440"/>
            <a:chOff x="0" y="0"/>
            <a:chExt cx="90980" cy="90980"/>
          </a:xfrm>
        </p:grpSpPr>
        <p:sp>
          <p:nvSpPr>
            <p:cNvPr id="34" name="Freeform 34"/>
            <p:cNvSpPr/>
            <p:nvPr/>
          </p:nvSpPr>
          <p:spPr>
            <a:xfrm>
              <a:off x="0" y="0"/>
              <a:ext cx="90980" cy="90980"/>
            </a:xfrm>
            <a:custGeom>
              <a:avLst/>
              <a:gdLst/>
              <a:ahLst/>
              <a:cxnLst/>
              <a:rect l="l" t="t" r="r" b="b"/>
              <a:pathLst>
                <a:path w="90980" h="90980">
                  <a:moveTo>
                    <a:pt x="0" y="0"/>
                  </a:moveTo>
                  <a:lnTo>
                    <a:pt x="90980" y="0"/>
                  </a:lnTo>
                  <a:lnTo>
                    <a:pt x="90980" y="90980"/>
                  </a:lnTo>
                  <a:lnTo>
                    <a:pt x="0" y="90980"/>
                  </a:lnTo>
                  <a:close/>
                </a:path>
              </a:pathLst>
            </a:custGeom>
            <a:solidFill>
              <a:srgbClr val="006CCD"/>
            </a:solidFill>
          </p:spPr>
        </p:sp>
        <p:sp>
          <p:nvSpPr>
            <p:cNvPr id="35" name="TextBox 35"/>
            <p:cNvSpPr txBox="1"/>
            <p:nvPr/>
          </p:nvSpPr>
          <p:spPr>
            <a:xfrm>
              <a:off x="0" y="-38100"/>
              <a:ext cx="90980" cy="129080"/>
            </a:xfrm>
            <a:prstGeom prst="rect">
              <a:avLst/>
            </a:prstGeom>
          </p:spPr>
          <p:txBody>
            <a:bodyPr lIns="50800" tIns="50800" rIns="50800" bIns="50800" rtlCol="0" anchor="ctr"/>
            <a:lstStyle/>
            <a:p>
              <a:pPr algn="ctr">
                <a:lnSpc>
                  <a:spcPts val="2199"/>
                </a:lnSpc>
              </a:pPr>
              <a:endParaRPr/>
            </a:p>
          </p:txBody>
        </p:sp>
      </p:grpSp>
      <p:sp>
        <p:nvSpPr>
          <p:cNvPr id="36" name="TextBox 36"/>
          <p:cNvSpPr txBox="1"/>
          <p:nvPr/>
        </p:nvSpPr>
        <p:spPr>
          <a:xfrm>
            <a:off x="5862" y="7896454"/>
            <a:ext cx="13345194" cy="1475853"/>
          </a:xfrm>
          <a:prstGeom prst="rect">
            <a:avLst/>
          </a:prstGeom>
        </p:spPr>
        <p:txBody>
          <a:bodyPr wrap="square" lIns="0" tIns="0" rIns="0" bIns="0" rtlCol="0" anchor="t">
            <a:spAutoFit/>
          </a:bodyPr>
          <a:lstStyle/>
          <a:p>
            <a:pPr algn="ctr">
              <a:lnSpc>
                <a:spcPts val="3919"/>
              </a:lnSpc>
            </a:pPr>
            <a:endParaRPr lang="en-US" sz="2799" b="1" dirty="0">
              <a:solidFill>
                <a:srgbClr val="FFFFFF"/>
              </a:solidFill>
              <a:latin typeface="Poppins Medium"/>
              <a:ea typeface="Poppins Medium"/>
              <a:cs typeface="Poppins Medium"/>
              <a:sym typeface="Poppins Medium"/>
            </a:endParaRPr>
          </a:p>
          <a:p>
            <a:pPr algn="ctr">
              <a:lnSpc>
                <a:spcPts val="3919"/>
              </a:lnSpc>
            </a:pPr>
            <a:r>
              <a:rPr lang="en-US" sz="2799" b="1" dirty="0">
                <a:solidFill>
                  <a:srgbClr val="FFFFFF"/>
                </a:solidFill>
                <a:latin typeface="Poppins Medium"/>
                <a:ea typeface="Poppins Medium"/>
                <a:cs typeface="Poppins Medium"/>
                <a:sym typeface="Poppins Medium"/>
              </a:rPr>
              <a:t>Benchmarking the final results with the latest systems</a:t>
            </a:r>
          </a:p>
          <a:p>
            <a:pPr algn="ctr">
              <a:lnSpc>
                <a:spcPts val="3919"/>
              </a:lnSpc>
              <a:spcBef>
                <a:spcPct val="0"/>
              </a:spcBef>
            </a:pPr>
            <a:endParaRPr lang="en-US" sz="2799" b="1" dirty="0">
              <a:solidFill>
                <a:srgbClr val="FFFFFF"/>
              </a:solidFill>
              <a:latin typeface="Poppins Medium"/>
              <a:ea typeface="Poppins Medium"/>
              <a:cs typeface="Poppins Medium"/>
              <a:sym typeface="Poppins Medium"/>
            </a:endParaRPr>
          </a:p>
        </p:txBody>
      </p:sp>
      <p:grpSp>
        <p:nvGrpSpPr>
          <p:cNvPr id="37" name="Group 37"/>
          <p:cNvGrpSpPr/>
          <p:nvPr/>
        </p:nvGrpSpPr>
        <p:grpSpPr>
          <a:xfrm>
            <a:off x="1051533" y="8399277"/>
            <a:ext cx="345440" cy="345440"/>
            <a:chOff x="0" y="0"/>
            <a:chExt cx="90980" cy="90980"/>
          </a:xfrm>
        </p:grpSpPr>
        <p:sp>
          <p:nvSpPr>
            <p:cNvPr id="38" name="Freeform 38"/>
            <p:cNvSpPr/>
            <p:nvPr/>
          </p:nvSpPr>
          <p:spPr>
            <a:xfrm>
              <a:off x="0" y="0"/>
              <a:ext cx="90980" cy="90980"/>
            </a:xfrm>
            <a:custGeom>
              <a:avLst/>
              <a:gdLst/>
              <a:ahLst/>
              <a:cxnLst/>
              <a:rect l="l" t="t" r="r" b="b"/>
              <a:pathLst>
                <a:path w="90980" h="90980">
                  <a:moveTo>
                    <a:pt x="0" y="0"/>
                  </a:moveTo>
                  <a:lnTo>
                    <a:pt x="90980" y="0"/>
                  </a:lnTo>
                  <a:lnTo>
                    <a:pt x="90980" y="90980"/>
                  </a:lnTo>
                  <a:lnTo>
                    <a:pt x="0" y="90980"/>
                  </a:lnTo>
                  <a:close/>
                </a:path>
              </a:pathLst>
            </a:custGeom>
            <a:solidFill>
              <a:srgbClr val="006CCD"/>
            </a:solidFill>
          </p:spPr>
        </p:sp>
        <p:sp>
          <p:nvSpPr>
            <p:cNvPr id="39" name="TextBox 39"/>
            <p:cNvSpPr txBox="1"/>
            <p:nvPr/>
          </p:nvSpPr>
          <p:spPr>
            <a:xfrm>
              <a:off x="0" y="-38100"/>
              <a:ext cx="90980" cy="129080"/>
            </a:xfrm>
            <a:prstGeom prst="rect">
              <a:avLst/>
            </a:prstGeom>
          </p:spPr>
          <p:txBody>
            <a:bodyPr lIns="50800" tIns="50800" rIns="50800" bIns="50800" rtlCol="0" anchor="ctr"/>
            <a:lstStyle/>
            <a:p>
              <a:pPr algn="ctr">
                <a:lnSpc>
                  <a:spcPts val="2199"/>
                </a:lnSpc>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sp>
      <p:sp>
        <p:nvSpPr>
          <p:cNvPr id="3" name="Freeform 3"/>
          <p:cNvSpPr/>
          <p:nvPr/>
        </p:nvSpPr>
        <p:spPr>
          <a:xfrm>
            <a:off x="9098144" y="500622"/>
            <a:ext cx="361478" cy="361478"/>
          </a:xfrm>
          <a:custGeom>
            <a:avLst/>
            <a:gdLst/>
            <a:ahLst/>
            <a:cxnLst/>
            <a:rect l="l" t="t" r="r" b="b"/>
            <a:pathLst>
              <a:path w="361478" h="361478">
                <a:moveTo>
                  <a:pt x="0" y="0"/>
                </a:moveTo>
                <a:lnTo>
                  <a:pt x="361478" y="0"/>
                </a:lnTo>
                <a:lnTo>
                  <a:pt x="361478" y="361478"/>
                </a:lnTo>
                <a:lnTo>
                  <a:pt x="0" y="3614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28700" y="825047"/>
            <a:ext cx="637879" cy="151931"/>
          </a:xfrm>
          <a:custGeom>
            <a:avLst/>
            <a:gdLst/>
            <a:ahLst/>
            <a:cxnLst/>
            <a:rect l="l" t="t" r="r" b="b"/>
            <a:pathLst>
              <a:path w="637879" h="151931">
                <a:moveTo>
                  <a:pt x="0" y="0"/>
                </a:moveTo>
                <a:lnTo>
                  <a:pt x="637879" y="0"/>
                </a:lnTo>
                <a:lnTo>
                  <a:pt x="637879" y="151931"/>
                </a:lnTo>
                <a:lnTo>
                  <a:pt x="0" y="1519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9901894" y="-404148"/>
            <a:ext cx="8386106" cy="12028873"/>
            <a:chOff x="0" y="0"/>
            <a:chExt cx="2208686" cy="3168098"/>
          </a:xfrm>
        </p:grpSpPr>
        <p:sp>
          <p:nvSpPr>
            <p:cNvPr id="6" name="Freeform 6"/>
            <p:cNvSpPr/>
            <p:nvPr/>
          </p:nvSpPr>
          <p:spPr>
            <a:xfrm>
              <a:off x="0" y="0"/>
              <a:ext cx="2208686" cy="3168098"/>
            </a:xfrm>
            <a:custGeom>
              <a:avLst/>
              <a:gdLst/>
              <a:ahLst/>
              <a:cxnLst/>
              <a:rect l="l" t="t" r="r" b="b"/>
              <a:pathLst>
                <a:path w="2208686" h="3168098">
                  <a:moveTo>
                    <a:pt x="0" y="0"/>
                  </a:moveTo>
                  <a:lnTo>
                    <a:pt x="2208686" y="0"/>
                  </a:lnTo>
                  <a:lnTo>
                    <a:pt x="2208686" y="3168098"/>
                  </a:lnTo>
                  <a:lnTo>
                    <a:pt x="0" y="3168098"/>
                  </a:lnTo>
                  <a:close/>
                </a:path>
              </a:pathLst>
            </a:custGeom>
            <a:gradFill rotWithShape="1">
              <a:gsLst>
                <a:gs pos="0">
                  <a:srgbClr val="000000">
                    <a:alpha val="0"/>
                  </a:srgbClr>
                </a:gs>
                <a:gs pos="50000">
                  <a:srgbClr val="000000">
                    <a:alpha val="41000"/>
                  </a:srgbClr>
                </a:gs>
                <a:gs pos="100000">
                  <a:srgbClr val="000000">
                    <a:alpha val="41000"/>
                  </a:srgbClr>
                </a:gs>
              </a:gsLst>
              <a:lin ang="0"/>
            </a:gradFill>
          </p:spPr>
        </p:sp>
        <p:sp>
          <p:nvSpPr>
            <p:cNvPr id="7" name="TextBox 7"/>
            <p:cNvSpPr txBox="1"/>
            <p:nvPr/>
          </p:nvSpPr>
          <p:spPr>
            <a:xfrm>
              <a:off x="0" y="-38100"/>
              <a:ext cx="2208686" cy="320619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605460" y="9029768"/>
            <a:ext cx="742179" cy="742179"/>
            <a:chOff x="0" y="0"/>
            <a:chExt cx="195471" cy="195471"/>
          </a:xfrm>
        </p:grpSpPr>
        <p:sp>
          <p:nvSpPr>
            <p:cNvPr id="9" name="Freeform 9"/>
            <p:cNvSpPr/>
            <p:nvPr/>
          </p:nvSpPr>
          <p:spPr>
            <a:xfrm>
              <a:off x="0" y="0"/>
              <a:ext cx="195471" cy="195471"/>
            </a:xfrm>
            <a:custGeom>
              <a:avLst/>
              <a:gdLst/>
              <a:ahLst/>
              <a:cxnLst/>
              <a:rect l="l" t="t" r="r" b="b"/>
              <a:pathLst>
                <a:path w="195471" h="195471">
                  <a:moveTo>
                    <a:pt x="0" y="0"/>
                  </a:moveTo>
                  <a:lnTo>
                    <a:pt x="195471" y="0"/>
                  </a:lnTo>
                  <a:lnTo>
                    <a:pt x="195471" y="195471"/>
                  </a:lnTo>
                  <a:lnTo>
                    <a:pt x="0" y="195471"/>
                  </a:lnTo>
                  <a:close/>
                </a:path>
              </a:pathLst>
            </a:custGeom>
            <a:gradFill rotWithShape="1">
              <a:gsLst>
                <a:gs pos="0">
                  <a:srgbClr val="006CCD">
                    <a:alpha val="100000"/>
                  </a:srgbClr>
                </a:gs>
                <a:gs pos="100000">
                  <a:srgbClr val="050024">
                    <a:alpha val="0"/>
                  </a:srgbClr>
                </a:gs>
              </a:gsLst>
              <a:lin ang="0"/>
            </a:gradFill>
          </p:spPr>
        </p:sp>
        <p:sp>
          <p:nvSpPr>
            <p:cNvPr id="10" name="TextBox 10"/>
            <p:cNvSpPr txBox="1"/>
            <p:nvPr/>
          </p:nvSpPr>
          <p:spPr>
            <a:xfrm>
              <a:off x="0" y="-38100"/>
              <a:ext cx="195471" cy="233571"/>
            </a:xfrm>
            <a:prstGeom prst="rect">
              <a:avLst/>
            </a:prstGeom>
          </p:spPr>
          <p:txBody>
            <a:bodyPr lIns="50800" tIns="50800" rIns="50800" bIns="50800" rtlCol="0" anchor="ctr"/>
            <a:lstStyle/>
            <a:p>
              <a:pPr algn="ctr">
                <a:lnSpc>
                  <a:spcPts val="2199"/>
                </a:lnSpc>
              </a:pPr>
              <a:endParaRPr/>
            </a:p>
          </p:txBody>
        </p:sp>
      </p:grpSp>
      <p:sp>
        <p:nvSpPr>
          <p:cNvPr id="11" name="Freeform 11"/>
          <p:cNvSpPr/>
          <p:nvPr/>
        </p:nvSpPr>
        <p:spPr>
          <a:xfrm>
            <a:off x="1524000" y="1228936"/>
            <a:ext cx="15566529" cy="7656171"/>
          </a:xfrm>
          <a:custGeom>
            <a:avLst/>
            <a:gdLst/>
            <a:ahLst/>
            <a:cxnLst/>
            <a:rect l="l" t="t" r="r" b="b"/>
            <a:pathLst>
              <a:path w="15566529" h="8263520">
                <a:moveTo>
                  <a:pt x="0" y="0"/>
                </a:moveTo>
                <a:lnTo>
                  <a:pt x="15566529" y="0"/>
                </a:lnTo>
                <a:lnTo>
                  <a:pt x="15566529" y="8263521"/>
                </a:lnTo>
                <a:lnTo>
                  <a:pt x="0" y="8263521"/>
                </a:lnTo>
                <a:lnTo>
                  <a:pt x="0" y="0"/>
                </a:lnTo>
                <a:close/>
              </a:path>
            </a:pathLst>
          </a:custGeom>
          <a:blipFill>
            <a:blip r:embed="rId7"/>
            <a:stretch>
              <a:fillRect l="-372" t="-814" b="-814"/>
            </a:stretch>
          </a:blipFill>
        </p:spPr>
      </p:sp>
      <p:sp>
        <p:nvSpPr>
          <p:cNvPr id="12" name="TextBox 12"/>
          <p:cNvSpPr txBox="1"/>
          <p:nvPr/>
        </p:nvSpPr>
        <p:spPr>
          <a:xfrm>
            <a:off x="8518616" y="-1257300"/>
            <a:ext cx="1996984" cy="267958"/>
          </a:xfrm>
          <a:prstGeom prst="rect">
            <a:avLst/>
          </a:prstGeom>
        </p:spPr>
        <p:txBody>
          <a:bodyPr wrap="square" lIns="0" tIns="0" rIns="0" bIns="0" rtlCol="0" anchor="t">
            <a:spAutoFit/>
          </a:bodyPr>
          <a:lstStyle/>
          <a:p>
            <a:pPr algn="l">
              <a:lnSpc>
                <a:spcPts val="2199"/>
              </a:lnSpc>
              <a:spcBef>
                <a:spcPct val="0"/>
              </a:spcBef>
            </a:pPr>
            <a:r>
              <a:rPr lang="en-US" sz="1570" b="1" dirty="0" err="1">
                <a:solidFill>
                  <a:srgbClr val="FFFFFF"/>
                </a:solidFill>
                <a:latin typeface="Poppins Medium"/>
                <a:ea typeface="Poppins Medium"/>
                <a:cs typeface="Poppins Medium"/>
                <a:sym typeface="Poppins Medium"/>
              </a:rPr>
              <a:t>Thynk</a:t>
            </a:r>
            <a:r>
              <a:rPr lang="en-US" sz="1570" b="1" dirty="0">
                <a:solidFill>
                  <a:srgbClr val="FFFFFF"/>
                </a:solidFill>
                <a:latin typeface="Poppins Medium"/>
                <a:ea typeface="Poppins Medium"/>
                <a:cs typeface="Poppins Medium"/>
                <a:sym typeface="Poppins Medium"/>
              </a:rPr>
              <a:t> Unlimited</a:t>
            </a:r>
          </a:p>
        </p:txBody>
      </p:sp>
      <p:sp>
        <p:nvSpPr>
          <p:cNvPr id="13" name="TextBox 13"/>
          <p:cNvSpPr txBox="1"/>
          <p:nvPr/>
        </p:nvSpPr>
        <p:spPr>
          <a:xfrm>
            <a:off x="941728" y="9182100"/>
            <a:ext cx="724851" cy="451590"/>
          </a:xfrm>
          <a:prstGeom prst="rect">
            <a:avLst/>
          </a:prstGeom>
        </p:spPr>
        <p:txBody>
          <a:bodyPr lIns="0" tIns="0" rIns="0" bIns="0" rtlCol="0" anchor="t">
            <a:spAutoFit/>
          </a:bodyPr>
          <a:lstStyle/>
          <a:p>
            <a:pPr algn="l">
              <a:lnSpc>
                <a:spcPts val="3459"/>
              </a:lnSpc>
              <a:spcBef>
                <a:spcPct val="0"/>
              </a:spcBef>
            </a:pPr>
            <a:r>
              <a:rPr lang="en-US" sz="2470" b="1">
                <a:solidFill>
                  <a:srgbClr val="FFFFFF"/>
                </a:solidFill>
                <a:latin typeface="Poppins Medium"/>
                <a:ea typeface="Poppins Medium"/>
                <a:cs typeface="Poppins Medium"/>
                <a:sym typeface="Poppins Medium"/>
              </a:rPr>
              <a:t>07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51532"/>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sp>
      <p:sp>
        <p:nvSpPr>
          <p:cNvPr id="3" name="Freeform 3"/>
          <p:cNvSpPr/>
          <p:nvPr/>
        </p:nvSpPr>
        <p:spPr>
          <a:xfrm>
            <a:off x="9098144" y="500622"/>
            <a:ext cx="361478" cy="361478"/>
          </a:xfrm>
          <a:custGeom>
            <a:avLst/>
            <a:gdLst/>
            <a:ahLst/>
            <a:cxnLst/>
            <a:rect l="l" t="t" r="r" b="b"/>
            <a:pathLst>
              <a:path w="361478" h="361478">
                <a:moveTo>
                  <a:pt x="0" y="0"/>
                </a:moveTo>
                <a:lnTo>
                  <a:pt x="361478" y="0"/>
                </a:lnTo>
                <a:lnTo>
                  <a:pt x="361478" y="361478"/>
                </a:lnTo>
                <a:lnTo>
                  <a:pt x="0" y="3614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28700" y="825047"/>
            <a:ext cx="637879" cy="151931"/>
          </a:xfrm>
          <a:custGeom>
            <a:avLst/>
            <a:gdLst/>
            <a:ahLst/>
            <a:cxnLst/>
            <a:rect l="l" t="t" r="r" b="b"/>
            <a:pathLst>
              <a:path w="637879" h="151931">
                <a:moveTo>
                  <a:pt x="0" y="0"/>
                </a:moveTo>
                <a:lnTo>
                  <a:pt x="637879" y="0"/>
                </a:lnTo>
                <a:lnTo>
                  <a:pt x="637879" y="151931"/>
                </a:lnTo>
                <a:lnTo>
                  <a:pt x="0" y="1519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8" name="Group 8"/>
          <p:cNvGrpSpPr/>
          <p:nvPr/>
        </p:nvGrpSpPr>
        <p:grpSpPr>
          <a:xfrm>
            <a:off x="605460" y="9029768"/>
            <a:ext cx="742179" cy="742179"/>
            <a:chOff x="0" y="0"/>
            <a:chExt cx="195471" cy="195471"/>
          </a:xfrm>
        </p:grpSpPr>
        <p:sp>
          <p:nvSpPr>
            <p:cNvPr id="9" name="Freeform 9"/>
            <p:cNvSpPr/>
            <p:nvPr/>
          </p:nvSpPr>
          <p:spPr>
            <a:xfrm>
              <a:off x="0" y="0"/>
              <a:ext cx="195471" cy="195471"/>
            </a:xfrm>
            <a:custGeom>
              <a:avLst/>
              <a:gdLst/>
              <a:ahLst/>
              <a:cxnLst/>
              <a:rect l="l" t="t" r="r" b="b"/>
              <a:pathLst>
                <a:path w="195471" h="195471">
                  <a:moveTo>
                    <a:pt x="0" y="0"/>
                  </a:moveTo>
                  <a:lnTo>
                    <a:pt x="195471" y="0"/>
                  </a:lnTo>
                  <a:lnTo>
                    <a:pt x="195471" y="195471"/>
                  </a:lnTo>
                  <a:lnTo>
                    <a:pt x="0" y="195471"/>
                  </a:lnTo>
                  <a:close/>
                </a:path>
              </a:pathLst>
            </a:custGeom>
            <a:gradFill rotWithShape="1">
              <a:gsLst>
                <a:gs pos="0">
                  <a:srgbClr val="006CCD">
                    <a:alpha val="100000"/>
                  </a:srgbClr>
                </a:gs>
                <a:gs pos="100000">
                  <a:srgbClr val="050024">
                    <a:alpha val="0"/>
                  </a:srgbClr>
                </a:gs>
              </a:gsLst>
              <a:lin ang="0"/>
            </a:gradFill>
          </p:spPr>
        </p:sp>
        <p:sp>
          <p:nvSpPr>
            <p:cNvPr id="10" name="TextBox 10"/>
            <p:cNvSpPr txBox="1"/>
            <p:nvPr/>
          </p:nvSpPr>
          <p:spPr>
            <a:xfrm>
              <a:off x="0" y="-38100"/>
              <a:ext cx="195471" cy="233571"/>
            </a:xfrm>
            <a:prstGeom prst="rect">
              <a:avLst/>
            </a:prstGeom>
          </p:spPr>
          <p:txBody>
            <a:bodyPr lIns="50800" tIns="50800" rIns="50800" bIns="50800" rtlCol="0" anchor="ctr"/>
            <a:lstStyle/>
            <a:p>
              <a:pPr algn="ctr">
                <a:lnSpc>
                  <a:spcPts val="2199"/>
                </a:lnSpc>
              </a:pPr>
              <a:endParaRPr/>
            </a:p>
          </p:txBody>
        </p:sp>
      </p:grpSp>
      <p:sp>
        <p:nvSpPr>
          <p:cNvPr id="12" name="TextBox 12"/>
          <p:cNvSpPr txBox="1"/>
          <p:nvPr/>
        </p:nvSpPr>
        <p:spPr>
          <a:xfrm>
            <a:off x="8518616" y="-1257300"/>
            <a:ext cx="1996984" cy="267958"/>
          </a:xfrm>
          <a:prstGeom prst="rect">
            <a:avLst/>
          </a:prstGeom>
        </p:spPr>
        <p:txBody>
          <a:bodyPr wrap="square" lIns="0" tIns="0" rIns="0" bIns="0" rtlCol="0" anchor="t">
            <a:spAutoFit/>
          </a:bodyPr>
          <a:lstStyle/>
          <a:p>
            <a:pPr algn="l">
              <a:lnSpc>
                <a:spcPts val="2199"/>
              </a:lnSpc>
              <a:spcBef>
                <a:spcPct val="0"/>
              </a:spcBef>
            </a:pPr>
            <a:r>
              <a:rPr lang="en-US" sz="1570" b="1" dirty="0" err="1">
                <a:solidFill>
                  <a:srgbClr val="FFFFFF"/>
                </a:solidFill>
                <a:latin typeface="Poppins Medium"/>
                <a:ea typeface="Poppins Medium"/>
                <a:cs typeface="Poppins Medium"/>
                <a:sym typeface="Poppins Medium"/>
              </a:rPr>
              <a:t>Thynk</a:t>
            </a:r>
            <a:r>
              <a:rPr lang="en-US" sz="1570" b="1" dirty="0">
                <a:solidFill>
                  <a:srgbClr val="FFFFFF"/>
                </a:solidFill>
                <a:latin typeface="Poppins Medium"/>
                <a:ea typeface="Poppins Medium"/>
                <a:cs typeface="Poppins Medium"/>
                <a:sym typeface="Poppins Medium"/>
              </a:rPr>
              <a:t> Unlimited</a:t>
            </a:r>
          </a:p>
        </p:txBody>
      </p:sp>
      <p:sp>
        <p:nvSpPr>
          <p:cNvPr id="13" name="TextBox 13"/>
          <p:cNvSpPr txBox="1"/>
          <p:nvPr/>
        </p:nvSpPr>
        <p:spPr>
          <a:xfrm>
            <a:off x="941728" y="9182100"/>
            <a:ext cx="724851" cy="425309"/>
          </a:xfrm>
          <a:prstGeom prst="rect">
            <a:avLst/>
          </a:prstGeom>
        </p:spPr>
        <p:txBody>
          <a:bodyPr lIns="0" tIns="0" rIns="0" bIns="0" rtlCol="0" anchor="t">
            <a:spAutoFit/>
          </a:bodyPr>
          <a:lstStyle/>
          <a:p>
            <a:pPr algn="l">
              <a:lnSpc>
                <a:spcPts val="3459"/>
              </a:lnSpc>
              <a:spcBef>
                <a:spcPct val="0"/>
              </a:spcBef>
            </a:pPr>
            <a:r>
              <a:rPr lang="en-US" sz="2470" b="1" dirty="0">
                <a:solidFill>
                  <a:srgbClr val="FFFFFF"/>
                </a:solidFill>
                <a:latin typeface="Poppins Medium"/>
                <a:ea typeface="Poppins Medium"/>
                <a:cs typeface="Poppins Medium"/>
                <a:sym typeface="Poppins Medium"/>
              </a:rPr>
              <a:t>08</a:t>
            </a:r>
          </a:p>
        </p:txBody>
      </p:sp>
      <p:sp>
        <p:nvSpPr>
          <p:cNvPr id="14" name="TextBox 13">
            <a:extLst>
              <a:ext uri="{FF2B5EF4-FFF2-40B4-BE49-F238E27FC236}">
                <a16:creationId xmlns:a16="http://schemas.microsoft.com/office/drawing/2014/main" id="{88DCAB9A-2858-E990-58EA-6726E5E293C6}"/>
              </a:ext>
            </a:extLst>
          </p:cNvPr>
          <p:cNvSpPr txBox="1"/>
          <p:nvPr/>
        </p:nvSpPr>
        <p:spPr>
          <a:xfrm>
            <a:off x="1355013" y="1694183"/>
            <a:ext cx="6328707" cy="1077218"/>
          </a:xfrm>
          <a:prstGeom prst="rect">
            <a:avLst/>
          </a:prstGeom>
          <a:noFill/>
        </p:spPr>
        <p:txBody>
          <a:bodyPr wrap="square" rtlCol="0">
            <a:spAutoFit/>
          </a:bodyPr>
          <a:lstStyle/>
          <a:p>
            <a:r>
              <a:rPr lang="en-US" sz="3200" u="sng" dirty="0">
                <a:solidFill>
                  <a:schemeClr val="bg1"/>
                </a:solidFill>
              </a:rPr>
              <a:t>Transformer-based Architecture:</a:t>
            </a:r>
          </a:p>
          <a:p>
            <a:endParaRPr lang="en-US" sz="3200" u="sng" dirty="0"/>
          </a:p>
        </p:txBody>
      </p:sp>
      <p:pic>
        <p:nvPicPr>
          <p:cNvPr id="16" name="Picture 15">
            <a:extLst>
              <a:ext uri="{FF2B5EF4-FFF2-40B4-BE49-F238E27FC236}">
                <a16:creationId xmlns:a16="http://schemas.microsoft.com/office/drawing/2014/main" id="{A5ACB23C-B04F-3760-BF3A-8667FD629433}"/>
              </a:ext>
            </a:extLst>
          </p:cNvPr>
          <p:cNvPicPr>
            <a:picLocks noChangeAspect="1"/>
          </p:cNvPicPr>
          <p:nvPr/>
        </p:nvPicPr>
        <p:blipFill>
          <a:blip r:embed="rId7"/>
          <a:stretch>
            <a:fillRect/>
          </a:stretch>
        </p:blipFill>
        <p:spPr>
          <a:xfrm>
            <a:off x="10530839" y="2285456"/>
            <a:ext cx="6325483" cy="1257475"/>
          </a:xfrm>
          <a:prstGeom prst="rect">
            <a:avLst/>
          </a:prstGeom>
        </p:spPr>
      </p:pic>
      <p:sp>
        <p:nvSpPr>
          <p:cNvPr id="17" name="TextBox 16">
            <a:extLst>
              <a:ext uri="{FF2B5EF4-FFF2-40B4-BE49-F238E27FC236}">
                <a16:creationId xmlns:a16="http://schemas.microsoft.com/office/drawing/2014/main" id="{A59DB9DE-954F-918F-DA57-8C3780723499}"/>
              </a:ext>
            </a:extLst>
          </p:cNvPr>
          <p:cNvSpPr txBox="1"/>
          <p:nvPr/>
        </p:nvSpPr>
        <p:spPr>
          <a:xfrm>
            <a:off x="1355013" y="-1352724"/>
            <a:ext cx="10896600" cy="954107"/>
          </a:xfrm>
          <a:prstGeom prst="rect">
            <a:avLst/>
          </a:prstGeom>
          <a:noFill/>
        </p:spPr>
        <p:txBody>
          <a:bodyPr wrap="square" rtlCol="0">
            <a:spAutoFit/>
          </a:bodyPr>
          <a:lstStyle/>
          <a:p>
            <a:r>
              <a:rPr lang="en-US" sz="2800" dirty="0">
                <a:solidFill>
                  <a:schemeClr val="bg1"/>
                </a:solidFill>
              </a:rPr>
              <a:t>Self-Attention Calculation: The self-attention layer computes attention scores using matrix multiplication. The formula for calculating attention.</a:t>
            </a:r>
          </a:p>
        </p:txBody>
      </p:sp>
      <p:sp>
        <p:nvSpPr>
          <p:cNvPr id="18" name="Rectangle 1">
            <a:extLst>
              <a:ext uri="{FF2B5EF4-FFF2-40B4-BE49-F238E27FC236}">
                <a16:creationId xmlns:a16="http://schemas.microsoft.com/office/drawing/2014/main" id="{97126AF2-915C-47F2-8141-2E5BD82BA0D4}"/>
              </a:ext>
            </a:extLst>
          </p:cNvPr>
          <p:cNvSpPr>
            <a:spLocks noChangeArrowheads="1"/>
          </p:cNvSpPr>
          <p:nvPr/>
        </p:nvSpPr>
        <p:spPr bwMode="auto">
          <a:xfrm>
            <a:off x="1984945" y="2654491"/>
            <a:ext cx="7768655"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1"/>
                </a:solidFill>
                <a:effectLst/>
                <a:latin typeface="Arial" panose="020B0604020202020204" pitchFamily="34" charset="0"/>
              </a:rPr>
              <a:t>Q</a:t>
            </a:r>
            <a:r>
              <a:rPr kumimoji="0" lang="en-US" altLang="en-US" sz="2000" b="0" i="0" u="none" strike="noStrike" cap="none" normalizeH="0" baseline="0" dirty="0">
                <a:ln>
                  <a:noFill/>
                </a:ln>
                <a:solidFill>
                  <a:schemeClr val="bg1"/>
                </a:solidFill>
                <a:effectLst/>
                <a:latin typeface="Arial" panose="020B0604020202020204" pitchFamily="34" charset="0"/>
              </a:rPr>
              <a:t> (Query), </a:t>
            </a:r>
            <a:r>
              <a:rPr kumimoji="0" lang="en-US" altLang="en-US" sz="2000" b="1" i="0" u="none" strike="noStrike" cap="none" normalizeH="0" baseline="0" dirty="0">
                <a:ln>
                  <a:noFill/>
                </a:ln>
                <a:solidFill>
                  <a:schemeClr val="bg1"/>
                </a:solidFill>
                <a:effectLst/>
                <a:latin typeface="Arial" panose="020B0604020202020204" pitchFamily="34" charset="0"/>
              </a:rPr>
              <a:t>K</a:t>
            </a:r>
            <a:r>
              <a:rPr kumimoji="0" lang="en-US" altLang="en-US" sz="2000" b="0" i="0" u="none" strike="noStrike" cap="none" normalizeH="0" baseline="0" dirty="0">
                <a:ln>
                  <a:noFill/>
                </a:ln>
                <a:solidFill>
                  <a:schemeClr val="bg1"/>
                </a:solidFill>
                <a:effectLst/>
                <a:latin typeface="Arial" panose="020B0604020202020204" pitchFamily="34" charset="0"/>
              </a:rPr>
              <a:t> (Key), and </a:t>
            </a:r>
            <a:r>
              <a:rPr kumimoji="0" lang="en-US" altLang="en-US" sz="2000" b="1" i="0" u="none" strike="noStrike" cap="none" normalizeH="0" baseline="0" dirty="0">
                <a:ln>
                  <a:noFill/>
                </a:ln>
                <a:solidFill>
                  <a:schemeClr val="bg1"/>
                </a:solidFill>
                <a:effectLst/>
                <a:latin typeface="Arial" panose="020B0604020202020204" pitchFamily="34" charset="0"/>
              </a:rPr>
              <a:t>V</a:t>
            </a:r>
            <a:r>
              <a:rPr kumimoji="0" lang="en-US" altLang="en-US" sz="2000" b="0" i="0" u="none" strike="noStrike" cap="none" normalizeH="0" baseline="0" dirty="0">
                <a:ln>
                  <a:noFill/>
                </a:ln>
                <a:solidFill>
                  <a:schemeClr val="bg1"/>
                </a:solidFill>
                <a:effectLst/>
                <a:latin typeface="Arial" panose="020B0604020202020204" pitchFamily="34" charset="0"/>
              </a:rPr>
              <a:t> (Value) matrices represent different transformations of the input.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1"/>
                </a:solidFill>
                <a:effectLst/>
                <a:latin typeface="Arial" panose="020B0604020202020204" pitchFamily="34" charset="0"/>
              </a:rPr>
              <a:t>Dk </a:t>
            </a:r>
            <a:r>
              <a:rPr kumimoji="0" lang="en-US" altLang="en-US" sz="2000" b="0" i="0" u="none" strike="noStrike" cap="none" normalizeH="0" baseline="0" dirty="0">
                <a:ln>
                  <a:noFill/>
                </a:ln>
                <a:solidFill>
                  <a:schemeClr val="bg1"/>
                </a:solidFill>
                <a:effectLst/>
                <a:latin typeface="Arial" panose="020B0604020202020204" pitchFamily="34" charset="0"/>
              </a:rPr>
              <a:t>is a scaling factor, equal to the dimension of the keys, which prevents overly large values in the SoftMax function and ensures stable gradients. </a:t>
            </a:r>
          </a:p>
        </p:txBody>
      </p:sp>
      <p:sp>
        <p:nvSpPr>
          <p:cNvPr id="19" name="Rectangle 2">
            <a:extLst>
              <a:ext uri="{FF2B5EF4-FFF2-40B4-BE49-F238E27FC236}">
                <a16:creationId xmlns:a16="http://schemas.microsoft.com/office/drawing/2014/main" id="{B2CCB458-E5B2-94F6-DEC7-F484B6BA9845}"/>
              </a:ext>
            </a:extLst>
          </p:cNvPr>
          <p:cNvSpPr>
            <a:spLocks noChangeArrowheads="1"/>
          </p:cNvSpPr>
          <p:nvPr/>
        </p:nvSpPr>
        <p:spPr bwMode="auto">
          <a:xfrm>
            <a:off x="373108" y="-113315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Q</a:t>
            </a:r>
            <a:r>
              <a:rPr kumimoji="0" lang="en-US" altLang="en-US" sz="1800" b="0" i="0" u="none" strike="noStrike" cap="none" normalizeH="0" baseline="0" dirty="0">
                <a:ln>
                  <a:noFill/>
                </a:ln>
                <a:solidFill>
                  <a:schemeClr val="tx1"/>
                </a:solidFill>
                <a:effectLst/>
                <a:latin typeface="Arial" panose="020B0604020202020204" pitchFamily="34" charset="0"/>
              </a:rPr>
              <a:t> (Query), </a:t>
            </a:r>
            <a:r>
              <a:rPr kumimoji="0" lang="en-US" altLang="en-US" sz="1800" b="1" i="0" u="none" strike="noStrike" cap="none" normalizeH="0" baseline="0" dirty="0">
                <a:ln>
                  <a:noFill/>
                </a:ln>
                <a:solidFill>
                  <a:schemeClr val="tx1"/>
                </a:solidFill>
                <a:effectLst/>
                <a:latin typeface="Arial" panose="020B0604020202020204" pitchFamily="34" charset="0"/>
              </a:rPr>
              <a:t>K</a:t>
            </a:r>
            <a:r>
              <a:rPr kumimoji="0" lang="en-US" altLang="en-US" sz="1800" b="0" i="0" u="none" strike="noStrike" cap="none" normalizeH="0" baseline="0" dirty="0">
                <a:ln>
                  <a:noFill/>
                </a:ln>
                <a:solidFill>
                  <a:schemeClr val="tx1"/>
                </a:solidFill>
                <a:effectLst/>
                <a:latin typeface="Arial" panose="020B0604020202020204" pitchFamily="34" charset="0"/>
              </a:rPr>
              <a:t> (Key), and </a:t>
            </a:r>
            <a:r>
              <a:rPr kumimoji="0" lang="en-US" altLang="en-US" sz="1800" b="1" i="0" u="none" strike="noStrike" cap="none" normalizeH="0" baseline="0" dirty="0">
                <a:ln>
                  <a:noFill/>
                </a:ln>
                <a:solidFill>
                  <a:schemeClr val="tx1"/>
                </a:solidFill>
                <a:effectLst/>
                <a:latin typeface="Arial" panose="020B0604020202020204" pitchFamily="34" charset="0"/>
              </a:rPr>
              <a:t>V</a:t>
            </a:r>
            <a:r>
              <a:rPr kumimoji="0" lang="en-US" altLang="en-US" sz="1800" b="0" i="0" u="none" strike="noStrike" cap="none" normalizeH="0" baseline="0" dirty="0">
                <a:ln>
                  <a:noFill/>
                </a:ln>
                <a:solidFill>
                  <a:schemeClr val="tx1"/>
                </a:solidFill>
                <a:effectLst/>
                <a:latin typeface="Arial" panose="020B0604020202020204" pitchFamily="34" charset="0"/>
              </a:rPr>
              <a:t> (Value) matrices represent different transformations of the input.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err="1">
                <a:ln>
                  <a:noFill/>
                </a:ln>
                <a:solidFill>
                  <a:schemeClr val="tx1"/>
                </a:solidFill>
                <a:effectLst/>
                <a:latin typeface="Arial" panose="020B0604020202020204" pitchFamily="34" charset="0"/>
              </a:rPr>
              <a:t>dkd_kdk</a:t>
            </a:r>
            <a:r>
              <a:rPr kumimoji="0" lang="en-US" altLang="en-US" sz="1800" b="1" i="0" u="none" strike="noStrike" cap="none" normalizeH="0" baseline="0" dirty="0">
                <a:ln>
                  <a:noFill/>
                </a:ln>
                <a:solidFill>
                  <a:schemeClr val="tx1"/>
                </a:solidFill>
                <a:effectLst/>
                <a:latin typeface="Arial" panose="020B0604020202020204" pitchFamily="34" charset="0"/>
              </a:rPr>
              <a:t>​</a:t>
            </a:r>
            <a:r>
              <a:rPr kumimoji="0" lang="en-US" altLang="en-US" sz="1800" b="0" i="0" u="none" strike="noStrike" cap="none" normalizeH="0" baseline="0" dirty="0">
                <a:ln>
                  <a:noFill/>
                </a:ln>
                <a:solidFill>
                  <a:schemeClr val="tx1"/>
                </a:solidFill>
                <a:effectLst/>
                <a:latin typeface="Arial" panose="020B0604020202020204" pitchFamily="34" charset="0"/>
              </a:rPr>
              <a:t> is a scaling factor, equal to the dimension of the keys, which prevents overly large values in the </a:t>
            </a:r>
            <a:r>
              <a:rPr kumimoji="0" lang="en-US" altLang="en-US" sz="1800" b="0" i="0" u="none" strike="noStrike" cap="none" normalizeH="0" baseline="0" dirty="0" err="1">
                <a:ln>
                  <a:noFill/>
                </a:ln>
                <a:solidFill>
                  <a:schemeClr val="tx1"/>
                </a:solidFill>
                <a:effectLst/>
                <a:latin typeface="Arial" panose="020B0604020202020204" pitchFamily="34" charset="0"/>
              </a:rPr>
              <a:t>softmax</a:t>
            </a:r>
            <a:r>
              <a:rPr kumimoji="0" lang="en-US" altLang="en-US" sz="1800" b="0" i="0" u="none" strike="noStrike" cap="none" normalizeH="0" baseline="0" dirty="0">
                <a:ln>
                  <a:noFill/>
                </a:ln>
                <a:solidFill>
                  <a:schemeClr val="tx1"/>
                </a:solidFill>
                <a:effectLst/>
                <a:latin typeface="Arial" panose="020B0604020202020204" pitchFamily="34" charset="0"/>
              </a:rPr>
              <a:t> function and ensures stable gradients. </a:t>
            </a:r>
          </a:p>
        </p:txBody>
      </p:sp>
      <p:pic>
        <p:nvPicPr>
          <p:cNvPr id="21" name="Picture 20">
            <a:extLst>
              <a:ext uri="{FF2B5EF4-FFF2-40B4-BE49-F238E27FC236}">
                <a16:creationId xmlns:a16="http://schemas.microsoft.com/office/drawing/2014/main" id="{7EC0A5D2-3AA9-5E6D-4187-4B7D16B596AE}"/>
              </a:ext>
            </a:extLst>
          </p:cNvPr>
          <p:cNvPicPr>
            <a:picLocks noChangeAspect="1"/>
          </p:cNvPicPr>
          <p:nvPr/>
        </p:nvPicPr>
        <p:blipFill>
          <a:blip r:embed="rId8"/>
          <a:stretch>
            <a:fillRect/>
          </a:stretch>
        </p:blipFill>
        <p:spPr>
          <a:xfrm>
            <a:off x="10546080" y="6488246"/>
            <a:ext cx="6295003" cy="1257475"/>
          </a:xfrm>
          <a:prstGeom prst="rect">
            <a:avLst/>
          </a:prstGeom>
        </p:spPr>
      </p:pic>
      <p:sp>
        <p:nvSpPr>
          <p:cNvPr id="22" name="TextBox 21">
            <a:extLst>
              <a:ext uri="{FF2B5EF4-FFF2-40B4-BE49-F238E27FC236}">
                <a16:creationId xmlns:a16="http://schemas.microsoft.com/office/drawing/2014/main" id="{74673804-4CAA-31F9-895F-681810424091}"/>
              </a:ext>
            </a:extLst>
          </p:cNvPr>
          <p:cNvSpPr txBox="1"/>
          <p:nvPr/>
        </p:nvSpPr>
        <p:spPr>
          <a:xfrm>
            <a:off x="1347639" y="5424755"/>
            <a:ext cx="6295003" cy="584775"/>
          </a:xfrm>
          <a:prstGeom prst="rect">
            <a:avLst/>
          </a:prstGeom>
          <a:noFill/>
        </p:spPr>
        <p:txBody>
          <a:bodyPr wrap="square" rtlCol="0">
            <a:spAutoFit/>
          </a:bodyPr>
          <a:lstStyle/>
          <a:p>
            <a:r>
              <a:rPr lang="en-US" sz="3200" u="sng" dirty="0">
                <a:solidFill>
                  <a:schemeClr val="bg1"/>
                </a:solidFill>
              </a:rPr>
              <a:t>Loss Function: Cross-Entropy Loss: </a:t>
            </a:r>
          </a:p>
        </p:txBody>
      </p:sp>
      <p:sp>
        <p:nvSpPr>
          <p:cNvPr id="23" name="TextBox 22">
            <a:extLst>
              <a:ext uri="{FF2B5EF4-FFF2-40B4-BE49-F238E27FC236}">
                <a16:creationId xmlns:a16="http://schemas.microsoft.com/office/drawing/2014/main" id="{D2CB10FB-8306-098C-0E77-0D2B2D201A9D}"/>
              </a:ext>
            </a:extLst>
          </p:cNvPr>
          <p:cNvSpPr txBox="1"/>
          <p:nvPr/>
        </p:nvSpPr>
        <p:spPr>
          <a:xfrm>
            <a:off x="1984945" y="6450414"/>
            <a:ext cx="8530655"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Cross-Entropy Loss is used as the objective function to update model weights during training. The cross-entropy loss is given</a:t>
            </a:r>
          </a:p>
          <a:p>
            <a:pPr marL="285750" indent="-285750">
              <a:buFont typeface="Arial" panose="020B0604020202020204" pitchFamily="34" charset="0"/>
              <a:buChar char="•"/>
            </a:pPr>
            <a:r>
              <a:rPr lang="en-US" sz="2400" dirty="0">
                <a:solidFill>
                  <a:schemeClr val="bg1"/>
                </a:solidFill>
              </a:rPr>
              <a:t>where p is the ground-truth distribution, and q is the predicted probability distribution.</a:t>
            </a:r>
          </a:p>
        </p:txBody>
      </p:sp>
      <p:pic>
        <p:nvPicPr>
          <p:cNvPr id="27" name="Picture 26">
            <a:extLst>
              <a:ext uri="{FF2B5EF4-FFF2-40B4-BE49-F238E27FC236}">
                <a16:creationId xmlns:a16="http://schemas.microsoft.com/office/drawing/2014/main" id="{2870F7F3-4E3F-4CB5-E5A8-5C53149A5178}"/>
              </a:ext>
            </a:extLst>
          </p:cNvPr>
          <p:cNvPicPr>
            <a:picLocks noChangeAspect="1"/>
          </p:cNvPicPr>
          <p:nvPr/>
        </p:nvPicPr>
        <p:blipFill>
          <a:blip r:embed="rId9"/>
          <a:stretch>
            <a:fillRect/>
          </a:stretch>
        </p:blipFill>
        <p:spPr>
          <a:xfrm>
            <a:off x="10546080" y="3779685"/>
            <a:ext cx="6325483" cy="1234996"/>
          </a:xfrm>
          <a:prstGeom prst="rect">
            <a:avLst/>
          </a:prstGeom>
        </p:spPr>
      </p:pic>
    </p:spTree>
    <p:extLst>
      <p:ext uri="{BB962C8B-B14F-4D97-AF65-F5344CB8AC3E}">
        <p14:creationId xmlns:p14="http://schemas.microsoft.com/office/powerpoint/2010/main" val="2373989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sp>
      <p:sp>
        <p:nvSpPr>
          <p:cNvPr id="3" name="Freeform 3"/>
          <p:cNvSpPr/>
          <p:nvPr/>
        </p:nvSpPr>
        <p:spPr>
          <a:xfrm>
            <a:off x="8669856" y="720273"/>
            <a:ext cx="361478" cy="361478"/>
          </a:xfrm>
          <a:custGeom>
            <a:avLst/>
            <a:gdLst/>
            <a:ahLst/>
            <a:cxnLst/>
            <a:rect l="l" t="t" r="r" b="b"/>
            <a:pathLst>
              <a:path w="361478" h="361478">
                <a:moveTo>
                  <a:pt x="0" y="0"/>
                </a:moveTo>
                <a:lnTo>
                  <a:pt x="361478" y="0"/>
                </a:lnTo>
                <a:lnTo>
                  <a:pt x="361478" y="361478"/>
                </a:lnTo>
                <a:lnTo>
                  <a:pt x="0" y="3614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28700" y="825047"/>
            <a:ext cx="637879" cy="151931"/>
          </a:xfrm>
          <a:custGeom>
            <a:avLst/>
            <a:gdLst/>
            <a:ahLst/>
            <a:cxnLst/>
            <a:rect l="l" t="t" r="r" b="b"/>
            <a:pathLst>
              <a:path w="637879" h="151931">
                <a:moveTo>
                  <a:pt x="0" y="0"/>
                </a:moveTo>
                <a:lnTo>
                  <a:pt x="637879" y="0"/>
                </a:lnTo>
                <a:lnTo>
                  <a:pt x="637879" y="151931"/>
                </a:lnTo>
                <a:lnTo>
                  <a:pt x="0" y="1519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605460" y="9029768"/>
            <a:ext cx="742179" cy="742179"/>
            <a:chOff x="0" y="0"/>
            <a:chExt cx="195471" cy="195471"/>
          </a:xfrm>
        </p:grpSpPr>
        <p:sp>
          <p:nvSpPr>
            <p:cNvPr id="6" name="Freeform 6"/>
            <p:cNvSpPr/>
            <p:nvPr/>
          </p:nvSpPr>
          <p:spPr>
            <a:xfrm>
              <a:off x="0" y="0"/>
              <a:ext cx="195471" cy="195471"/>
            </a:xfrm>
            <a:custGeom>
              <a:avLst/>
              <a:gdLst/>
              <a:ahLst/>
              <a:cxnLst/>
              <a:rect l="l" t="t" r="r" b="b"/>
              <a:pathLst>
                <a:path w="195471" h="195471">
                  <a:moveTo>
                    <a:pt x="0" y="0"/>
                  </a:moveTo>
                  <a:lnTo>
                    <a:pt x="195471" y="0"/>
                  </a:lnTo>
                  <a:lnTo>
                    <a:pt x="195471" y="195471"/>
                  </a:lnTo>
                  <a:lnTo>
                    <a:pt x="0" y="195471"/>
                  </a:lnTo>
                  <a:close/>
                </a:path>
              </a:pathLst>
            </a:custGeom>
            <a:gradFill rotWithShape="1">
              <a:gsLst>
                <a:gs pos="0">
                  <a:srgbClr val="006CCD">
                    <a:alpha val="100000"/>
                  </a:srgbClr>
                </a:gs>
                <a:gs pos="100000">
                  <a:srgbClr val="050024">
                    <a:alpha val="0"/>
                  </a:srgbClr>
                </a:gs>
              </a:gsLst>
              <a:lin ang="0"/>
            </a:gradFill>
          </p:spPr>
        </p:sp>
        <p:sp>
          <p:nvSpPr>
            <p:cNvPr id="7" name="TextBox 7"/>
            <p:cNvSpPr txBox="1"/>
            <p:nvPr/>
          </p:nvSpPr>
          <p:spPr>
            <a:xfrm>
              <a:off x="0" y="-38100"/>
              <a:ext cx="195471" cy="233571"/>
            </a:xfrm>
            <a:prstGeom prst="rect">
              <a:avLst/>
            </a:prstGeom>
          </p:spPr>
          <p:txBody>
            <a:bodyPr lIns="50800" tIns="50800" rIns="50800" bIns="50800" rtlCol="0" anchor="ctr"/>
            <a:lstStyle/>
            <a:p>
              <a:pPr algn="ctr">
                <a:lnSpc>
                  <a:spcPts val="2199"/>
                </a:lnSpc>
              </a:pPr>
              <a:endParaRPr/>
            </a:p>
          </p:txBody>
        </p:sp>
      </p:grpSp>
      <p:sp>
        <p:nvSpPr>
          <p:cNvPr id="9" name="Freeform 9"/>
          <p:cNvSpPr/>
          <p:nvPr/>
        </p:nvSpPr>
        <p:spPr>
          <a:xfrm>
            <a:off x="16916400" y="8885409"/>
            <a:ext cx="1209456" cy="1238735"/>
          </a:xfrm>
          <a:custGeom>
            <a:avLst/>
            <a:gdLst/>
            <a:ahLst/>
            <a:cxnLst/>
            <a:rect l="l" t="t" r="r" b="b"/>
            <a:pathLst>
              <a:path w="1209456" h="1238735">
                <a:moveTo>
                  <a:pt x="0" y="0"/>
                </a:moveTo>
                <a:lnTo>
                  <a:pt x="1209456" y="0"/>
                </a:lnTo>
                <a:lnTo>
                  <a:pt x="1209456" y="1238735"/>
                </a:lnTo>
                <a:lnTo>
                  <a:pt x="0" y="1238735"/>
                </a:lnTo>
                <a:lnTo>
                  <a:pt x="0" y="0"/>
                </a:lnTo>
                <a:close/>
              </a:path>
            </a:pathLst>
          </a:custGeom>
          <a:blipFill>
            <a:blip r:embed="rId7">
              <a:alphaModFix amt="31000"/>
              <a:extLst>
                <a:ext uri="{96DAC541-7B7A-43D3-8B79-37D633B846F1}">
                  <asvg:svgBlip xmlns:asvg="http://schemas.microsoft.com/office/drawing/2016/SVG/main" r:embed="rId8"/>
                </a:ext>
              </a:extLst>
            </a:blip>
            <a:stretch>
              <a:fillRect/>
            </a:stretch>
          </a:blipFill>
        </p:spPr>
      </p:sp>
      <p:sp>
        <p:nvSpPr>
          <p:cNvPr id="10" name="Freeform 10"/>
          <p:cNvSpPr/>
          <p:nvPr/>
        </p:nvSpPr>
        <p:spPr>
          <a:xfrm>
            <a:off x="886363" y="2525649"/>
            <a:ext cx="16030037" cy="5437252"/>
          </a:xfrm>
          <a:custGeom>
            <a:avLst/>
            <a:gdLst/>
            <a:ahLst/>
            <a:cxnLst/>
            <a:rect l="l" t="t" r="r" b="b"/>
            <a:pathLst>
              <a:path w="15518561" h="5446437">
                <a:moveTo>
                  <a:pt x="0" y="0"/>
                </a:moveTo>
                <a:lnTo>
                  <a:pt x="15518561" y="0"/>
                </a:lnTo>
                <a:lnTo>
                  <a:pt x="15518561" y="5446436"/>
                </a:lnTo>
                <a:lnTo>
                  <a:pt x="0" y="5446436"/>
                </a:lnTo>
                <a:lnTo>
                  <a:pt x="0" y="0"/>
                </a:lnTo>
                <a:close/>
              </a:path>
            </a:pathLst>
          </a:custGeom>
          <a:blipFill>
            <a:blip r:embed="rId9"/>
            <a:stretch>
              <a:fillRect r="-2470"/>
            </a:stretch>
          </a:blipFill>
        </p:spPr>
        <p:txBody>
          <a:bodyPr/>
          <a:lstStyle/>
          <a:p>
            <a:endParaRPr lang="en-US" dirty="0"/>
          </a:p>
        </p:txBody>
      </p:sp>
      <p:sp>
        <p:nvSpPr>
          <p:cNvPr id="11" name="TextBox 11"/>
          <p:cNvSpPr txBox="1"/>
          <p:nvPr/>
        </p:nvSpPr>
        <p:spPr>
          <a:xfrm>
            <a:off x="8518616" y="-1714500"/>
            <a:ext cx="2301784" cy="267958"/>
          </a:xfrm>
          <a:prstGeom prst="rect">
            <a:avLst/>
          </a:prstGeom>
        </p:spPr>
        <p:txBody>
          <a:bodyPr wrap="square" lIns="0" tIns="0" rIns="0" bIns="0" rtlCol="0" anchor="t">
            <a:spAutoFit/>
          </a:bodyPr>
          <a:lstStyle/>
          <a:p>
            <a:pPr algn="l">
              <a:lnSpc>
                <a:spcPts val="2199"/>
              </a:lnSpc>
              <a:spcBef>
                <a:spcPct val="0"/>
              </a:spcBef>
            </a:pPr>
            <a:r>
              <a:rPr lang="en-US" sz="1570" b="1" dirty="0" err="1">
                <a:solidFill>
                  <a:srgbClr val="FFFFFF"/>
                </a:solidFill>
                <a:latin typeface="Poppins Medium"/>
                <a:ea typeface="Poppins Medium"/>
                <a:cs typeface="Poppins Medium"/>
                <a:sym typeface="Poppins Medium"/>
              </a:rPr>
              <a:t>Thynk</a:t>
            </a:r>
            <a:r>
              <a:rPr lang="en-US" sz="1570" b="1" dirty="0">
                <a:solidFill>
                  <a:srgbClr val="FFFFFF"/>
                </a:solidFill>
                <a:latin typeface="Poppins Medium"/>
                <a:ea typeface="Poppins Medium"/>
                <a:cs typeface="Poppins Medium"/>
                <a:sym typeface="Poppins Medium"/>
              </a:rPr>
              <a:t> Unlimited</a:t>
            </a:r>
          </a:p>
        </p:txBody>
      </p:sp>
      <p:sp>
        <p:nvSpPr>
          <p:cNvPr id="12" name="TextBox 12"/>
          <p:cNvSpPr txBox="1"/>
          <p:nvPr/>
        </p:nvSpPr>
        <p:spPr>
          <a:xfrm>
            <a:off x="941728" y="9182100"/>
            <a:ext cx="724851" cy="425309"/>
          </a:xfrm>
          <a:prstGeom prst="rect">
            <a:avLst/>
          </a:prstGeom>
        </p:spPr>
        <p:txBody>
          <a:bodyPr lIns="0" tIns="0" rIns="0" bIns="0" rtlCol="0" anchor="t">
            <a:spAutoFit/>
          </a:bodyPr>
          <a:lstStyle/>
          <a:p>
            <a:pPr algn="l">
              <a:lnSpc>
                <a:spcPts val="3459"/>
              </a:lnSpc>
              <a:spcBef>
                <a:spcPct val="0"/>
              </a:spcBef>
            </a:pPr>
            <a:r>
              <a:rPr lang="en-US" sz="2470" b="1" dirty="0">
                <a:solidFill>
                  <a:srgbClr val="FFFFFF"/>
                </a:solidFill>
                <a:latin typeface="Poppins Medium"/>
                <a:ea typeface="Poppins Medium"/>
                <a:cs typeface="Poppins Medium"/>
                <a:sym typeface="Poppins Medium"/>
              </a:rPr>
              <a:t>09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187</TotalTime>
  <Words>988</Words>
  <Application>Microsoft Office PowerPoint</Application>
  <PresentationFormat>Custom</PresentationFormat>
  <Paragraphs>106</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Calibri</vt:lpstr>
      <vt:lpstr>Poppins Medium</vt:lpstr>
      <vt:lpstr>Bebas Neue Bold</vt:lpstr>
      <vt:lpstr>Anton</vt:lpstr>
      <vt:lpstr>Poppins Medium Italics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AI_BUGHUNTER</dc:title>
  <dc:creator>Hossam Soltan</dc:creator>
  <cp:lastModifiedBy>Hossam Soltan</cp:lastModifiedBy>
  <cp:revision>4</cp:revision>
  <dcterms:created xsi:type="dcterms:W3CDTF">2006-08-16T00:00:00Z</dcterms:created>
  <dcterms:modified xsi:type="dcterms:W3CDTF">2024-11-04T22:47:25Z</dcterms:modified>
  <dc:identifier>DAGVP0uFrNM</dc:identifier>
</cp:coreProperties>
</file>